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1675"/>
  <p:notesSz cx="6858000" cy="12191675"/>
  <p:embeddedFontLst>
    <p:embeddedFont>
      <p:font typeface="Anton"/>
      <p:regular r:id="rId25"/>
    </p:embeddedFont>
    <p:embeddedFont>
      <p:font typeface="Oswald"/>
      <p:regular r:id="rId26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idCphPgQ5pd0Rn23RAMYnYBZCB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Oswald-regular.fntdata"/><Relationship Id="rId25" Type="http://schemas.openxmlformats.org/officeDocument/2006/relationships/font" Target="fonts/Anton-regular.fntdata"/><Relationship Id="rId28" Type="http://customschemas.google.com/relationships/presentationmetadata" Target="metadata"/><Relationship Id="rId27" Type="http://schemas.openxmlformats.org/officeDocument/2006/relationships/font" Target="fonts/Oswald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ebafd88fe8_0_3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ebafd88fe8_0_3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g3ebafd88fe8_0_3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ebafd88fe8_0_3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g3ebafd88fe8_0_3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g3ebafd88fe8_0_3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ebafd88fe8_0_3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ebafd88fe8_0_3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ebafd88fe8_0_3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bafd88fe8_0_4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ebafd88fe8_0_4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ebafd88fe8_0_4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ebafd88fe8_0_4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ebafd88fe8_0_4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ebafd88fe8_0_4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ebafd88fe8_0_4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ebafd88fe8_0_4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ebafd88fe8_0_4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ec5e5933ff_2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ec5e5933ff_2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ec5e5933ff_2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ebafd88fe8_0_4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ebafd88fe8_0_4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g3ebafd88fe8_0_4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bafd88fe8_0_5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3ebafd88fe8_0_5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g3ebafd88fe8_0_5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ebafd88fe8_0_5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ebafd88fe8_0_5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g3ebafd88fe8_0_5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ebafd88fe8_0_5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g3ebafd88fe8_0_5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ebafd88fe8_0_5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ebafd88fe8_0_5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3ebafd88fe8_0_5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ebafd88fe8_0_5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199bc1fe4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f199bc1fe4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f199bc1fe4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199bc1fe4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f199bc1fe4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f199bc1fe4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199bc1fe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199bc1fe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f199bc1fe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199bc1fe4_0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f199bc1fe4_0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3f199bc1fe4_0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ebafd88fe8_0_6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ebafd88fe8_0_6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ebafd88fe8_0_6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ebafd88fe8_0_6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ebafd88fe8_0_6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ebafd88fe8_0_6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ebafd88fe8_0_6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g3ebafd88fe8_0_6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g3ebafd88fe8_0_6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ebafd88fe8_0_6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ebafd88fe8_0_6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g3ebafd88fe8_0_6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lager-velden.n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slido.com" TargetMode="External"/><Relationship Id="rId4" Type="http://schemas.openxmlformats.org/officeDocument/2006/relationships/hyperlink" Target="http://slido.com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oeren_bw.jpg" id="16" name="Google Shape;16;g3ebafd88fe8_0_3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69475" y="1068400"/>
            <a:ext cx="4922224" cy="28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3ebafd88fe8_0_341"/>
          <p:cNvSpPr/>
          <p:nvPr/>
        </p:nvSpPr>
        <p:spPr>
          <a:xfrm>
            <a:off x="7040880" y="0"/>
            <a:ext cx="228600" cy="68580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g3ebafd88fe8_0_341"/>
          <p:cNvSpPr/>
          <p:nvPr/>
        </p:nvSpPr>
        <p:spPr>
          <a:xfrm>
            <a:off x="640080" y="1143000"/>
            <a:ext cx="6126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4000"/>
              <a:buFont typeface="Anton"/>
              <a:buNone/>
            </a:pPr>
            <a:r>
              <a:rPr b="0" i="0" lang="en-US" sz="4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PLAN PPO / MET ggz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g3ebafd88fe8_0_341"/>
          <p:cNvSpPr/>
          <p:nvPr/>
        </p:nvSpPr>
        <p:spPr>
          <a:xfrm>
            <a:off x="640080" y="1828800"/>
            <a:ext cx="6126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4000"/>
              <a:buFont typeface="Anton"/>
              <a:buNone/>
            </a:pPr>
            <a:r>
              <a:rPr b="0" i="0" lang="en-US" sz="4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VOOR HET OUDE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4000"/>
              <a:buFont typeface="Anton"/>
              <a:buNone/>
            </a:pPr>
            <a:r>
              <a:rPr b="0" i="0" lang="en-US" sz="4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BOERENBONDTERREIN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g3ebafd88fe8_0_341"/>
          <p:cNvSpPr/>
          <p:nvPr/>
        </p:nvSpPr>
        <p:spPr>
          <a:xfrm>
            <a:off x="640080" y="3337560"/>
            <a:ext cx="5943600" cy="5670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g3ebafd88fe8_0_341"/>
          <p:cNvSpPr/>
          <p:nvPr/>
        </p:nvSpPr>
        <p:spPr>
          <a:xfrm>
            <a:off x="822960" y="3337560"/>
            <a:ext cx="55779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’T LAGER — WAT BETEKENT DIT VOOR ONZE BUURT?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g3ebafd88fe8_0_341"/>
          <p:cNvSpPr/>
          <p:nvPr/>
        </p:nvSpPr>
        <p:spPr>
          <a:xfrm>
            <a:off x="640080" y="4160520"/>
            <a:ext cx="5943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800"/>
              <a:buFont typeface="Oswald"/>
              <a:buNone/>
            </a:pPr>
            <a:r>
              <a:rPr b="1" i="0" lang="en-US" sz="1800" u="none" cap="none" strike="noStrike">
                <a:solidFill>
                  <a:srgbClr val="26241C"/>
                </a:solidFill>
                <a:latin typeface="Oswald"/>
                <a:ea typeface="Oswald"/>
                <a:cs typeface="Oswald"/>
                <a:sym typeface="Oswald"/>
              </a:rPr>
              <a:t>Buurtavond · 16 juni 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g3ebafd88fe8_0_341"/>
          <p:cNvSpPr/>
          <p:nvPr/>
        </p:nvSpPr>
        <p:spPr>
          <a:xfrm>
            <a:off x="640080" y="4617720"/>
            <a:ext cx="5943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453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Buurtcontactgroep Velden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ebafd88fe8_0_353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PROGRAMMA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g3ebafd88fe8_0_353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DOEL VAN DE AVOND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g3ebafd88fe8_0_353"/>
          <p:cNvSpPr/>
          <p:nvPr/>
        </p:nvSpPr>
        <p:spPr>
          <a:xfrm>
            <a:off x="640080" y="1508760"/>
            <a:ext cx="10911600" cy="768000"/>
          </a:xfrm>
          <a:prstGeom prst="roundRect">
            <a:avLst>
              <a:gd fmla="val 4762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g3ebafd88fe8_0_353"/>
          <p:cNvSpPr/>
          <p:nvPr/>
        </p:nvSpPr>
        <p:spPr>
          <a:xfrm>
            <a:off x="804672" y="1709928"/>
            <a:ext cx="384000" cy="384000"/>
          </a:xfrm>
          <a:prstGeom prst="roundRect">
            <a:avLst>
              <a:gd fmla="val 9524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g3ebafd88fe8_0_353"/>
          <p:cNvSpPr/>
          <p:nvPr/>
        </p:nvSpPr>
        <p:spPr>
          <a:xfrm>
            <a:off x="804672" y="1709928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g3ebafd88fe8_0_353"/>
          <p:cNvSpPr/>
          <p:nvPr/>
        </p:nvSpPr>
        <p:spPr>
          <a:xfrm>
            <a:off x="1371600" y="1508760"/>
            <a:ext cx="99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Uitleg van het plan   </a:t>
            </a:r>
            <a:r>
              <a:rPr b="0" i="1" lang="en-US" sz="13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PPO / MET ggz, met beeld van de nieuwe gebouwen t.o.v. de huidige bebouwing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g3ebafd88fe8_0_353"/>
          <p:cNvSpPr/>
          <p:nvPr/>
        </p:nvSpPr>
        <p:spPr>
          <a:xfrm>
            <a:off x="640080" y="2377440"/>
            <a:ext cx="10911600" cy="768000"/>
          </a:xfrm>
          <a:prstGeom prst="roundRect">
            <a:avLst>
              <a:gd fmla="val 4762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g3ebafd88fe8_0_353"/>
          <p:cNvSpPr/>
          <p:nvPr/>
        </p:nvSpPr>
        <p:spPr>
          <a:xfrm>
            <a:off x="804672" y="2578608"/>
            <a:ext cx="384000" cy="384000"/>
          </a:xfrm>
          <a:prstGeom prst="roundRect">
            <a:avLst>
              <a:gd fmla="val 9524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ebafd88fe8_0_353"/>
          <p:cNvSpPr/>
          <p:nvPr/>
        </p:nvSpPr>
        <p:spPr>
          <a:xfrm>
            <a:off x="804672" y="2578608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g3ebafd88fe8_0_353"/>
          <p:cNvSpPr/>
          <p:nvPr/>
        </p:nvSpPr>
        <p:spPr>
          <a:xfrm>
            <a:off x="1371600" y="2377440"/>
            <a:ext cx="99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Wat wij als buurtgroep deden   </a:t>
            </a:r>
            <a:r>
              <a:rPr b="0" i="1" lang="en-US" sz="13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de acties tot nu toe — en wat dat opleverde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g3ebafd88fe8_0_353"/>
          <p:cNvSpPr/>
          <p:nvPr/>
        </p:nvSpPr>
        <p:spPr>
          <a:xfrm>
            <a:off x="640080" y="3246120"/>
            <a:ext cx="10911600" cy="768000"/>
          </a:xfrm>
          <a:prstGeom prst="roundRect">
            <a:avLst>
              <a:gd fmla="val 4762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g3ebafd88fe8_0_353"/>
          <p:cNvSpPr/>
          <p:nvPr/>
        </p:nvSpPr>
        <p:spPr>
          <a:xfrm>
            <a:off x="804672" y="3447288"/>
            <a:ext cx="384000" cy="384000"/>
          </a:xfrm>
          <a:prstGeom prst="roundRect">
            <a:avLst>
              <a:gd fmla="val 9524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3ebafd88fe8_0_353"/>
          <p:cNvSpPr/>
          <p:nvPr/>
        </p:nvSpPr>
        <p:spPr>
          <a:xfrm>
            <a:off x="804672" y="3447288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g3ebafd88fe8_0_353"/>
          <p:cNvSpPr/>
          <p:nvPr/>
        </p:nvSpPr>
        <p:spPr>
          <a:xfrm>
            <a:off x="1371600" y="3246120"/>
            <a:ext cx="99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Onze grootste zorgen   </a:t>
            </a:r>
            <a:r>
              <a:rPr b="0" i="1" lang="en-US" sz="13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ruimtelijk/visueel én rond de zorg die geboden gaat worden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g3ebafd88fe8_0_353"/>
          <p:cNvSpPr/>
          <p:nvPr/>
        </p:nvSpPr>
        <p:spPr>
          <a:xfrm>
            <a:off x="640080" y="4114800"/>
            <a:ext cx="10911600" cy="768000"/>
          </a:xfrm>
          <a:prstGeom prst="roundRect">
            <a:avLst>
              <a:gd fmla="val 4762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g3ebafd88fe8_0_353"/>
          <p:cNvSpPr/>
          <p:nvPr/>
        </p:nvSpPr>
        <p:spPr>
          <a:xfrm>
            <a:off x="804672" y="4315968"/>
            <a:ext cx="384000" cy="384000"/>
          </a:xfrm>
          <a:prstGeom prst="roundRect">
            <a:avLst>
              <a:gd fmla="val 9524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g3ebafd88fe8_0_353"/>
          <p:cNvSpPr/>
          <p:nvPr/>
        </p:nvSpPr>
        <p:spPr>
          <a:xfrm>
            <a:off x="804672" y="4315968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g3ebafd88fe8_0_353"/>
          <p:cNvSpPr/>
          <p:nvPr/>
        </p:nvSpPr>
        <p:spPr>
          <a:xfrm>
            <a:off x="1371600" y="4114800"/>
            <a:ext cx="99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Reacties uit de buurt   </a:t>
            </a:r>
            <a:r>
              <a:rPr b="0" i="1" lang="en-US" sz="13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hoe denken bewoners erover, en hoe peilen we dat?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g3ebafd88fe8_0_353"/>
          <p:cNvSpPr/>
          <p:nvPr/>
        </p:nvSpPr>
        <p:spPr>
          <a:xfrm>
            <a:off x="640080" y="4983480"/>
            <a:ext cx="10911600" cy="768000"/>
          </a:xfrm>
          <a:prstGeom prst="roundRect">
            <a:avLst>
              <a:gd fmla="val 4762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3ebafd88fe8_0_353"/>
          <p:cNvSpPr/>
          <p:nvPr/>
        </p:nvSpPr>
        <p:spPr>
          <a:xfrm>
            <a:off x="804672" y="5184648"/>
            <a:ext cx="384000" cy="384000"/>
          </a:xfrm>
          <a:prstGeom prst="roundRect">
            <a:avLst>
              <a:gd fmla="val 9524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g3ebafd88fe8_0_353"/>
          <p:cNvSpPr/>
          <p:nvPr/>
        </p:nvSpPr>
        <p:spPr>
          <a:xfrm>
            <a:off x="804672" y="5184648"/>
            <a:ext cx="3840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5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g3ebafd88fe8_0_353"/>
          <p:cNvSpPr/>
          <p:nvPr/>
        </p:nvSpPr>
        <p:spPr>
          <a:xfrm>
            <a:off x="1371600" y="4983480"/>
            <a:ext cx="99972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Het vervolg   </a:t>
            </a:r>
            <a:r>
              <a:rPr b="0" i="1" lang="en-US" sz="13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wat kun je doen als je dat wilt — en wat je daarvoor nu al regelt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g3ebafd88fe8_0_353"/>
          <p:cNvSpPr/>
          <p:nvPr/>
        </p:nvSpPr>
        <p:spPr>
          <a:xfrm>
            <a:off x="640080" y="5943600"/>
            <a:ext cx="10911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Vorm uw eigen standpunt aan de hand van de feiten.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ebafd88fe8_0_380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VOORDAT WE BEGINNEN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g3ebafd88fe8_0_380"/>
          <p:cNvSpPr/>
          <p:nvPr/>
        </p:nvSpPr>
        <p:spPr>
          <a:xfrm>
            <a:off x="640080" y="566928"/>
            <a:ext cx="109116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lang="en-US" sz="3000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De “</a:t>
            </a: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SPELREGELS</a:t>
            </a:r>
            <a:r>
              <a:rPr lang="en-US" sz="3000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”</a:t>
            </a: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 VAN VANAVOND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g3ebafd88fe8_0_380"/>
          <p:cNvSpPr/>
          <p:nvPr/>
        </p:nvSpPr>
        <p:spPr>
          <a:xfrm>
            <a:off x="640080" y="1481328"/>
            <a:ext cx="10911600" cy="749700"/>
          </a:xfrm>
          <a:prstGeom prst="roundRect">
            <a:avLst>
              <a:gd fmla="val 4878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3ebafd88fe8_0_380"/>
          <p:cNvSpPr/>
          <p:nvPr/>
        </p:nvSpPr>
        <p:spPr>
          <a:xfrm>
            <a:off x="822960" y="1673352"/>
            <a:ext cx="365700" cy="3657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3ebafd88fe8_0_380"/>
          <p:cNvSpPr/>
          <p:nvPr/>
        </p:nvSpPr>
        <p:spPr>
          <a:xfrm>
            <a:off x="822960" y="1673352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nton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g3ebafd88fe8_0_380"/>
          <p:cNvSpPr/>
          <p:nvPr/>
        </p:nvSpPr>
        <p:spPr>
          <a:xfrm>
            <a:off x="1353312" y="1472215"/>
            <a:ext cx="9997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Welkom &amp; respect   </a:t>
            </a: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We respecteren ieders mening. We vallen niemand aan — we informeren</a:t>
            </a:r>
            <a:r>
              <a:rPr lang="en-US" sz="1300">
                <a:solidFill>
                  <a:srgbClr val="26241C"/>
                </a:solidFill>
              </a:rPr>
              <a:t>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g3ebafd88fe8_0_380"/>
          <p:cNvSpPr/>
          <p:nvPr/>
        </p:nvSpPr>
        <p:spPr>
          <a:xfrm>
            <a:off x="640080" y="2304288"/>
            <a:ext cx="10911600" cy="749700"/>
          </a:xfrm>
          <a:prstGeom prst="roundRect">
            <a:avLst>
              <a:gd fmla="val 4878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g3ebafd88fe8_0_380"/>
          <p:cNvSpPr/>
          <p:nvPr/>
        </p:nvSpPr>
        <p:spPr>
          <a:xfrm>
            <a:off x="822960" y="2496312"/>
            <a:ext cx="365700" cy="3657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3ebafd88fe8_0_380"/>
          <p:cNvSpPr/>
          <p:nvPr/>
        </p:nvSpPr>
        <p:spPr>
          <a:xfrm>
            <a:off x="822960" y="2496312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nton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g3ebafd88fe8_0_380"/>
          <p:cNvSpPr/>
          <p:nvPr/>
        </p:nvSpPr>
        <p:spPr>
          <a:xfrm>
            <a:off x="1353312" y="2304288"/>
            <a:ext cx="9997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Doel van de avond   </a:t>
            </a: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We delen wat wij als Buurtcontactgroep weten, en geven iedereen de kans daar gebruik van te maken.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g3ebafd88fe8_0_380"/>
          <p:cNvSpPr/>
          <p:nvPr/>
        </p:nvSpPr>
        <p:spPr>
          <a:xfrm>
            <a:off x="640080" y="3127248"/>
            <a:ext cx="10911600" cy="749700"/>
          </a:xfrm>
          <a:prstGeom prst="roundRect">
            <a:avLst>
              <a:gd fmla="val 4878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3ebafd88fe8_0_380"/>
          <p:cNvSpPr/>
          <p:nvPr/>
        </p:nvSpPr>
        <p:spPr>
          <a:xfrm>
            <a:off x="822960" y="3319272"/>
            <a:ext cx="365700" cy="3657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3ebafd88fe8_0_380"/>
          <p:cNvSpPr/>
          <p:nvPr/>
        </p:nvSpPr>
        <p:spPr>
          <a:xfrm>
            <a:off x="822960" y="3319272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nton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g3ebafd88fe8_0_380"/>
          <p:cNvSpPr/>
          <p:nvPr/>
        </p:nvSpPr>
        <p:spPr>
          <a:xfrm>
            <a:off x="1353312" y="3127248"/>
            <a:ext cx="9997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Geen debat tussen partijen   </a:t>
            </a: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Dit is geen dialoog tussen voor- en tegenstanders of met PPO / MET ggz; daarvoor is een andere avond bedoeld.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g3ebafd88fe8_0_380"/>
          <p:cNvSpPr/>
          <p:nvPr/>
        </p:nvSpPr>
        <p:spPr>
          <a:xfrm>
            <a:off x="640080" y="3950208"/>
            <a:ext cx="10911600" cy="749700"/>
          </a:xfrm>
          <a:prstGeom prst="roundRect">
            <a:avLst>
              <a:gd fmla="val 4878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3ebafd88fe8_0_380"/>
          <p:cNvSpPr/>
          <p:nvPr/>
        </p:nvSpPr>
        <p:spPr>
          <a:xfrm>
            <a:off x="822960" y="4142232"/>
            <a:ext cx="365700" cy="3657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3ebafd88fe8_0_380"/>
          <p:cNvSpPr/>
          <p:nvPr/>
        </p:nvSpPr>
        <p:spPr>
          <a:xfrm>
            <a:off x="822960" y="4142232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nton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3ebafd88fe8_0_380"/>
          <p:cNvSpPr/>
          <p:nvPr/>
        </p:nvSpPr>
        <p:spPr>
          <a:xfrm>
            <a:off x="1353312" y="3950208"/>
            <a:ext cx="9997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Iedereen welkom als toehoorder   </a:t>
            </a: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Ook de politiek, de pers of MET ggz mogen meeluisteren — van harte welkom.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3ebafd88fe8_0_380"/>
          <p:cNvSpPr/>
          <p:nvPr/>
        </p:nvSpPr>
        <p:spPr>
          <a:xfrm>
            <a:off x="640080" y="4773168"/>
            <a:ext cx="10911600" cy="749700"/>
          </a:xfrm>
          <a:prstGeom prst="roundRect">
            <a:avLst>
              <a:gd fmla="val 4878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ebafd88fe8_0_380"/>
          <p:cNvSpPr/>
          <p:nvPr/>
        </p:nvSpPr>
        <p:spPr>
          <a:xfrm>
            <a:off x="822960" y="4965192"/>
            <a:ext cx="365700" cy="3657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3ebafd88fe8_0_380"/>
          <p:cNvSpPr/>
          <p:nvPr/>
        </p:nvSpPr>
        <p:spPr>
          <a:xfrm>
            <a:off x="822960" y="4965192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nton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5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g3ebafd88fe8_0_380"/>
          <p:cNvSpPr/>
          <p:nvPr/>
        </p:nvSpPr>
        <p:spPr>
          <a:xfrm>
            <a:off x="1353312" y="4773168"/>
            <a:ext cx="9997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Feitelijk &amp; neutraal   </a:t>
            </a: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Alles wat we delen is na te lezen. We blijven bij de feiten.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3ebafd88fe8_0_380"/>
          <p:cNvSpPr/>
          <p:nvPr/>
        </p:nvSpPr>
        <p:spPr>
          <a:xfrm>
            <a:off x="640080" y="5596128"/>
            <a:ext cx="10911600" cy="749700"/>
          </a:xfrm>
          <a:prstGeom prst="roundRect">
            <a:avLst>
              <a:gd fmla="val 4878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3ebafd88fe8_0_380"/>
          <p:cNvSpPr/>
          <p:nvPr/>
        </p:nvSpPr>
        <p:spPr>
          <a:xfrm>
            <a:off x="822960" y="5788152"/>
            <a:ext cx="365700" cy="3657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g3ebafd88fe8_0_380"/>
          <p:cNvSpPr/>
          <p:nvPr/>
        </p:nvSpPr>
        <p:spPr>
          <a:xfrm>
            <a:off x="822960" y="5788152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nton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6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g3ebafd88fe8_0_380"/>
          <p:cNvSpPr/>
          <p:nvPr/>
        </p:nvSpPr>
        <p:spPr>
          <a:xfrm>
            <a:off x="1353312" y="5596128"/>
            <a:ext cx="99972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50"/>
              <a:buFont typeface="Arial"/>
              <a:buNone/>
            </a:pPr>
            <a:r>
              <a:rPr b="1" i="0" lang="en-US" sz="14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Opname   </a:t>
            </a: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We nemen op voor een anonieme samenvatting en wissen de opname daarna. Bezwaar van één iemand? Dan gaat de opname uit.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g3ebafd88fe8_0_380"/>
          <p:cNvSpPr/>
          <p:nvPr/>
        </p:nvSpPr>
        <p:spPr>
          <a:xfrm>
            <a:off x="640080" y="6437376"/>
            <a:ext cx="10911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250"/>
              <a:buFont typeface="Arial"/>
              <a:buNone/>
            </a:pPr>
            <a:r>
              <a:rPr b="1" i="1" lang="en-US" sz="12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Vragen parkeren we soms even — ze komen verderop in de avond vanzelf terug.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bafd88fe8_0_411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HOE ZIJN WE HIER GEKOMEN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3ebafd88fe8_0_411"/>
          <p:cNvSpPr/>
          <p:nvPr/>
        </p:nvSpPr>
        <p:spPr>
          <a:xfrm>
            <a:off x="640080" y="497990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TIJDLIJN SINDS MAART 2026 (</a:t>
            </a:r>
            <a:r>
              <a:rPr lang="en-US" sz="3000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START 2023)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ebafd88fe8_0_411"/>
          <p:cNvSpPr/>
          <p:nvPr/>
        </p:nvSpPr>
        <p:spPr>
          <a:xfrm>
            <a:off x="640080" y="2057004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g3ebafd88fe8_0_411"/>
          <p:cNvSpPr/>
          <p:nvPr/>
        </p:nvSpPr>
        <p:spPr>
          <a:xfrm>
            <a:off x="640080" y="2057004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3 mrt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3ebafd88fe8_0_411"/>
          <p:cNvSpPr/>
          <p:nvPr/>
        </p:nvSpPr>
        <p:spPr>
          <a:xfrm>
            <a:off x="1600200" y="2038716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Inloopbijeenkomst over de plannen (omgevingsdialoog).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ebafd88fe8_0_411"/>
          <p:cNvSpPr/>
          <p:nvPr/>
        </p:nvSpPr>
        <p:spPr>
          <a:xfrm>
            <a:off x="640080" y="2843388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ebafd88fe8_0_411"/>
          <p:cNvSpPr/>
          <p:nvPr/>
        </p:nvSpPr>
        <p:spPr>
          <a:xfrm>
            <a:off x="640080" y="2843388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14 mrt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ebafd88fe8_0_411"/>
          <p:cNvSpPr/>
          <p:nvPr/>
        </p:nvSpPr>
        <p:spPr>
          <a:xfrm>
            <a:off x="1600200" y="2825100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Dorpsraad plaatst foutieve doelgroep op Facebook — zelfde dag gecorrigeerd.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ebafd88fe8_0_411"/>
          <p:cNvSpPr/>
          <p:nvPr/>
        </p:nvSpPr>
        <p:spPr>
          <a:xfrm>
            <a:off x="640080" y="3629772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ebafd88fe8_0_411"/>
          <p:cNvSpPr/>
          <p:nvPr/>
        </p:nvSpPr>
        <p:spPr>
          <a:xfrm>
            <a:off x="640080" y="3629772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18 mrt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3ebafd88fe8_0_411"/>
          <p:cNvSpPr/>
          <p:nvPr/>
        </p:nvSpPr>
        <p:spPr>
          <a:xfrm>
            <a:off x="1600200" y="3611484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Buurtbijeenkomst: 10 zorgen en 14 vragen verzameld in een gespreksverslag.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ebafd88fe8_0_411"/>
          <p:cNvSpPr/>
          <p:nvPr/>
        </p:nvSpPr>
        <p:spPr>
          <a:xfrm>
            <a:off x="640080" y="4416156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ebafd88fe8_0_411"/>
          <p:cNvSpPr/>
          <p:nvPr/>
        </p:nvSpPr>
        <p:spPr>
          <a:xfrm>
            <a:off x="640080" y="4416156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26 mrt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3ebafd88fe8_0_411"/>
          <p:cNvSpPr/>
          <p:nvPr/>
        </p:nvSpPr>
        <p:spPr>
          <a:xfrm>
            <a:off x="1600200" y="4397868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Feitencheck/vragenlijst verstuurd naar PPO, MET ggz, gemeente en Leef Omgevingsadvies.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ebafd88fe8_0_411"/>
          <p:cNvSpPr/>
          <p:nvPr/>
        </p:nvSpPr>
        <p:spPr>
          <a:xfrm>
            <a:off x="640080" y="5202540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ebafd88fe8_0_411"/>
          <p:cNvSpPr/>
          <p:nvPr/>
        </p:nvSpPr>
        <p:spPr>
          <a:xfrm>
            <a:off x="640080" y="5202540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eind mrt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ebafd88fe8_0_411"/>
          <p:cNvSpPr/>
          <p:nvPr/>
        </p:nvSpPr>
        <p:spPr>
          <a:xfrm>
            <a:off x="1600200" y="5184252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Raadslid en dorpsraad reageren; nog geen formele aanvraag van welke aard dan ook bekend.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ebafd88fe8_0_411"/>
          <p:cNvSpPr/>
          <p:nvPr/>
        </p:nvSpPr>
        <p:spPr>
          <a:xfrm>
            <a:off x="640080" y="5988924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ebafd88fe8_0_411"/>
          <p:cNvSpPr/>
          <p:nvPr/>
        </p:nvSpPr>
        <p:spPr>
          <a:xfrm>
            <a:off x="640080" y="5988924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3 apr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ebafd88fe8_0_411"/>
          <p:cNvSpPr/>
          <p:nvPr/>
        </p:nvSpPr>
        <p:spPr>
          <a:xfrm>
            <a:off x="1600200" y="5970636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PPO: antwoord via een website </a:t>
            </a:r>
            <a:r>
              <a:rPr lang="en-US" sz="1150">
                <a:solidFill>
                  <a:srgbClr val="26241C"/>
                </a:solidFill>
              </a:rPr>
              <a:t>( vanaf 22-05-2026 )</a:t>
            </a: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 Gemeente: intern besproken, nog geen aanvraag.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3ebafd88fe8_0_411"/>
          <p:cNvSpPr/>
          <p:nvPr/>
        </p:nvSpPr>
        <p:spPr>
          <a:xfrm>
            <a:off x="6355080" y="1426230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ebafd88fe8_0_411"/>
          <p:cNvSpPr/>
          <p:nvPr/>
        </p:nvSpPr>
        <p:spPr>
          <a:xfrm>
            <a:off x="6355080" y="1426230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7 apr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ebafd88fe8_0_411"/>
          <p:cNvSpPr/>
          <p:nvPr/>
        </p:nvSpPr>
        <p:spPr>
          <a:xfrm>
            <a:off x="7315200" y="1407942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Leef Omgevingsadvies sluit zich aan bij PPO; geen inhoudelijke antwoorden.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ebafd88fe8_0_411"/>
          <p:cNvSpPr/>
          <p:nvPr/>
        </p:nvSpPr>
        <p:spPr>
          <a:xfrm>
            <a:off x="6355080" y="2212614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ebafd88fe8_0_411"/>
          <p:cNvSpPr/>
          <p:nvPr/>
        </p:nvSpPr>
        <p:spPr>
          <a:xfrm>
            <a:off x="6355080" y="2212614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17 apr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ebafd88fe8_0_411"/>
          <p:cNvSpPr/>
          <p:nvPr/>
        </p:nvSpPr>
        <p:spPr>
          <a:xfrm>
            <a:off x="7315200" y="2194326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Onze deadline verstrijkt — kernvragen blijven onbeantwoord.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ebafd88fe8_0_411"/>
          <p:cNvSpPr/>
          <p:nvPr/>
        </p:nvSpPr>
        <p:spPr>
          <a:xfrm>
            <a:off x="6355080" y="2998998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ebafd88fe8_0_411"/>
          <p:cNvSpPr/>
          <p:nvPr/>
        </p:nvSpPr>
        <p:spPr>
          <a:xfrm>
            <a:off x="6355080" y="2998998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8 mei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ebafd88fe8_0_411"/>
          <p:cNvSpPr/>
          <p:nvPr/>
        </p:nvSpPr>
        <p:spPr>
          <a:xfrm>
            <a:off x="7315200" y="2980710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Verkennend gesprek met een jurist over onze positie en strategie.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ebafd88fe8_0_411"/>
          <p:cNvSpPr/>
          <p:nvPr/>
        </p:nvSpPr>
        <p:spPr>
          <a:xfrm>
            <a:off x="6355080" y="3785382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g3ebafd88fe8_0_411"/>
          <p:cNvSpPr/>
          <p:nvPr/>
        </p:nvSpPr>
        <p:spPr>
          <a:xfrm>
            <a:off x="6355080" y="3785382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lang="en-US" sz="1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22-</a:t>
            </a: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mei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3ebafd88fe8_0_411"/>
          <p:cNvSpPr/>
          <p:nvPr/>
        </p:nvSpPr>
        <p:spPr>
          <a:xfrm>
            <a:off x="7315200" y="3767094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Website lager-velden.nl online. Onze analyse: kernzorgen grotendeels onbeantwoord.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ebafd88fe8_0_411"/>
          <p:cNvSpPr/>
          <p:nvPr/>
        </p:nvSpPr>
        <p:spPr>
          <a:xfrm>
            <a:off x="6355080" y="5416756"/>
            <a:ext cx="841200" cy="457200"/>
          </a:xfrm>
          <a:prstGeom prst="roundRect">
            <a:avLst>
              <a:gd fmla="val 8000" name="adj"/>
            </a:avLst>
          </a:prstGeom>
          <a:solidFill>
            <a:srgbClr val="6E673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ebafd88fe8_0_411"/>
          <p:cNvSpPr/>
          <p:nvPr/>
        </p:nvSpPr>
        <p:spPr>
          <a:xfrm>
            <a:off x="6355080" y="5416750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16 jun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ebafd88fe8_0_411"/>
          <p:cNvSpPr/>
          <p:nvPr/>
        </p:nvSpPr>
        <p:spPr>
          <a:xfrm>
            <a:off x="7315200" y="5266558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b="0" i="0" lang="en-US" sz="11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Deze buurtavond.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ebafd88fe8_0_411"/>
          <p:cNvSpPr/>
          <p:nvPr/>
        </p:nvSpPr>
        <p:spPr>
          <a:xfrm>
            <a:off x="6355080" y="4571757"/>
            <a:ext cx="841200" cy="4572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lang="en-US" sz="1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9 juni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ebafd88fe8_0_411"/>
          <p:cNvSpPr/>
          <p:nvPr/>
        </p:nvSpPr>
        <p:spPr>
          <a:xfrm>
            <a:off x="7334298" y="4505345"/>
            <a:ext cx="41148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lang="en-US" sz="1150">
                <a:solidFill>
                  <a:srgbClr val="26241C"/>
                </a:solidFill>
              </a:rPr>
              <a:t>Brief aan B&amp;W, Raadfracties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ebafd88fe8_0_411"/>
          <p:cNvSpPr/>
          <p:nvPr/>
        </p:nvSpPr>
        <p:spPr>
          <a:xfrm>
            <a:off x="640080" y="1375979"/>
            <a:ext cx="841200" cy="457200"/>
          </a:xfrm>
          <a:prstGeom prst="roundRect">
            <a:avLst>
              <a:gd fmla="val 8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ebafd88fe8_0_411"/>
          <p:cNvSpPr/>
          <p:nvPr/>
        </p:nvSpPr>
        <p:spPr>
          <a:xfrm>
            <a:off x="640080" y="1375979"/>
            <a:ext cx="84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lang="en-US" sz="12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2023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3ebafd88fe8_0_411"/>
          <p:cNvSpPr/>
          <p:nvPr/>
        </p:nvSpPr>
        <p:spPr>
          <a:xfrm>
            <a:off x="1600200" y="1357691"/>
            <a:ext cx="4114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150"/>
              <a:buFont typeface="Arial"/>
              <a:buNone/>
            </a:pPr>
            <a:r>
              <a:rPr lang="en-US" sz="1150">
                <a:solidFill>
                  <a:srgbClr val="26241C"/>
                </a:solidFill>
              </a:rPr>
              <a:t>Bijeenkomst Missing Link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ebafd88fe8_0_450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ONZE INZET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3ebafd88fe8_0_450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WAT DEDEN WE ALS BUURTGROEP?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3ebafd88fe8_0_450"/>
          <p:cNvSpPr/>
          <p:nvPr/>
        </p:nvSpPr>
        <p:spPr>
          <a:xfrm>
            <a:off x="640080" y="1463040"/>
            <a:ext cx="5272800" cy="1298400"/>
          </a:xfrm>
          <a:prstGeom prst="roundRect">
            <a:avLst>
              <a:gd fmla="val 2817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ebafd88fe8_0_450"/>
          <p:cNvSpPr/>
          <p:nvPr/>
        </p:nvSpPr>
        <p:spPr>
          <a:xfrm>
            <a:off x="640080" y="1463040"/>
            <a:ext cx="91500" cy="1298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ebafd88fe8_0_450"/>
          <p:cNvSpPr/>
          <p:nvPr/>
        </p:nvSpPr>
        <p:spPr>
          <a:xfrm>
            <a:off x="914400" y="1627632"/>
            <a:ext cx="4815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GEÏNVENTARISEERD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3ebafd88fe8_0_450"/>
          <p:cNvSpPr/>
          <p:nvPr/>
        </p:nvSpPr>
        <p:spPr>
          <a:xfrm>
            <a:off x="914400" y="2011680"/>
            <a:ext cx="48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Zorgen en vragen van de buurt gebundeld in een feitencheck: 10 zorgen, 14 vragen, 4 toetscriteria.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3ebafd88fe8_0_450"/>
          <p:cNvSpPr/>
          <p:nvPr/>
        </p:nvSpPr>
        <p:spPr>
          <a:xfrm>
            <a:off x="6278728" y="1463040"/>
            <a:ext cx="5272800" cy="1298400"/>
          </a:xfrm>
          <a:prstGeom prst="roundRect">
            <a:avLst>
              <a:gd fmla="val 2817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ebafd88fe8_0_450"/>
          <p:cNvSpPr/>
          <p:nvPr/>
        </p:nvSpPr>
        <p:spPr>
          <a:xfrm>
            <a:off x="6278728" y="1463040"/>
            <a:ext cx="91500" cy="1298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ebafd88fe8_0_450"/>
          <p:cNvSpPr/>
          <p:nvPr/>
        </p:nvSpPr>
        <p:spPr>
          <a:xfrm>
            <a:off x="6553048" y="1627632"/>
            <a:ext cx="4815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SCHRIFTELIJK GEVRAAGD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3ebafd88fe8_0_450"/>
          <p:cNvSpPr/>
          <p:nvPr/>
        </p:nvSpPr>
        <p:spPr>
          <a:xfrm>
            <a:off x="6553048" y="2011680"/>
            <a:ext cx="48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Zienswijze naar de gemeente; brieven aan PPO, MET ggz en Leef Omgevingsadvies, </a:t>
            </a:r>
            <a:r>
              <a:rPr lang="en-US" sz="1250">
                <a:solidFill>
                  <a:srgbClr val="26241C"/>
                </a:solidFill>
              </a:rPr>
              <a:t>met een gestelde deadline </a:t>
            </a: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 én een brief per mail aan alle raadsfracties en de griffie — 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ebafd88fe8_0_450"/>
          <p:cNvSpPr/>
          <p:nvPr/>
        </p:nvSpPr>
        <p:spPr>
          <a:xfrm>
            <a:off x="640080" y="3035808"/>
            <a:ext cx="5272800" cy="1298400"/>
          </a:xfrm>
          <a:prstGeom prst="roundRect">
            <a:avLst>
              <a:gd fmla="val 2817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ebafd88fe8_0_450"/>
          <p:cNvSpPr/>
          <p:nvPr/>
        </p:nvSpPr>
        <p:spPr>
          <a:xfrm>
            <a:off x="640080" y="3035808"/>
            <a:ext cx="91500" cy="1298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3ebafd88fe8_0_450"/>
          <p:cNvSpPr/>
          <p:nvPr/>
        </p:nvSpPr>
        <p:spPr>
          <a:xfrm>
            <a:off x="914400" y="3200400"/>
            <a:ext cx="4815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WOO-VERZOEK INGEDIEND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ebafd88fe8_0_450"/>
          <p:cNvSpPr/>
          <p:nvPr/>
        </p:nvSpPr>
        <p:spPr>
          <a:xfrm>
            <a:off x="914400" y="3584448"/>
            <a:ext cx="48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Formeel alle onderliggende stukken bij de gemeente opgevraagd.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3ebafd88fe8_0_450"/>
          <p:cNvSpPr/>
          <p:nvPr/>
        </p:nvSpPr>
        <p:spPr>
          <a:xfrm>
            <a:off x="6278728" y="3035808"/>
            <a:ext cx="5272800" cy="1298400"/>
          </a:xfrm>
          <a:prstGeom prst="roundRect">
            <a:avLst>
              <a:gd fmla="val 2817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ebafd88fe8_0_450"/>
          <p:cNvSpPr/>
          <p:nvPr/>
        </p:nvSpPr>
        <p:spPr>
          <a:xfrm>
            <a:off x="6278728" y="3035808"/>
            <a:ext cx="91500" cy="1298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ebafd88fe8_0_450"/>
          <p:cNvSpPr/>
          <p:nvPr/>
        </p:nvSpPr>
        <p:spPr>
          <a:xfrm>
            <a:off x="6553048" y="3200400"/>
            <a:ext cx="4815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JURIDISCH VERKEND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g3ebafd88fe8_0_450"/>
          <p:cNvSpPr/>
          <p:nvPr/>
        </p:nvSpPr>
        <p:spPr>
          <a:xfrm>
            <a:off x="6553048" y="3584448"/>
            <a:ext cx="48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Verkennend gesprek met een jurist over onze positie en wat we nu al kunnen voorbereiden.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3ebafd88fe8_0_450"/>
          <p:cNvSpPr/>
          <p:nvPr/>
        </p:nvSpPr>
        <p:spPr>
          <a:xfrm>
            <a:off x="640080" y="4608576"/>
            <a:ext cx="5272800" cy="1298400"/>
          </a:xfrm>
          <a:prstGeom prst="roundRect">
            <a:avLst>
              <a:gd fmla="val 2817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ebafd88fe8_0_450"/>
          <p:cNvSpPr/>
          <p:nvPr/>
        </p:nvSpPr>
        <p:spPr>
          <a:xfrm>
            <a:off x="640080" y="4608576"/>
            <a:ext cx="91500" cy="1298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ebafd88fe8_0_450"/>
          <p:cNvSpPr/>
          <p:nvPr/>
        </p:nvSpPr>
        <p:spPr>
          <a:xfrm>
            <a:off x="914400" y="4773168"/>
            <a:ext cx="4815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lang="en-US" sz="1500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FEITENCHECK GEDAAN MET WEBSITE PPO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ebafd88fe8_0_450"/>
          <p:cNvSpPr/>
          <p:nvPr/>
        </p:nvSpPr>
        <p:spPr>
          <a:xfrm>
            <a:off x="914400" y="5157216"/>
            <a:ext cx="48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De website </a:t>
            </a:r>
            <a:r>
              <a:rPr b="0" i="0" lang="en-US" sz="125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lager-velden.nl</a:t>
            </a:r>
            <a:r>
              <a:rPr lang="en-US" sz="1250">
                <a:solidFill>
                  <a:srgbClr val="26241C"/>
                </a:solidFill>
              </a:rPr>
              <a:t> ge</a:t>
            </a: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analyse</a:t>
            </a:r>
            <a:r>
              <a:rPr lang="en-US" sz="1250">
                <a:solidFill>
                  <a:srgbClr val="26241C"/>
                </a:solidFill>
              </a:rPr>
              <a:t>erd</a:t>
            </a: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50">
                <a:solidFill>
                  <a:srgbClr val="26241C"/>
                </a:solidFill>
              </a:rPr>
              <a:t>obv</a:t>
            </a: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 onze 24 punten.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g3ebafd88fe8_0_450"/>
          <p:cNvSpPr/>
          <p:nvPr/>
        </p:nvSpPr>
        <p:spPr>
          <a:xfrm>
            <a:off x="6278728" y="4608576"/>
            <a:ext cx="5272800" cy="1298400"/>
          </a:xfrm>
          <a:prstGeom prst="roundRect">
            <a:avLst>
              <a:gd fmla="val 2817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ebafd88fe8_0_450"/>
          <p:cNvSpPr/>
          <p:nvPr/>
        </p:nvSpPr>
        <p:spPr>
          <a:xfrm>
            <a:off x="6278728" y="4608576"/>
            <a:ext cx="91500" cy="1298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ebafd88fe8_0_450"/>
          <p:cNvSpPr/>
          <p:nvPr/>
        </p:nvSpPr>
        <p:spPr>
          <a:xfrm>
            <a:off x="6553048" y="4773168"/>
            <a:ext cx="4815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BUURT GEACTIVEERD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ebafd88fe8_0_450"/>
          <p:cNvSpPr/>
          <p:nvPr/>
        </p:nvSpPr>
        <p:spPr>
          <a:xfrm>
            <a:off x="6553048" y="5157216"/>
            <a:ext cx="4815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Deze buurtavond georganiseerd, met aanmeldpagina en WhatsApp-groep om iedereen te bereiken.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bafd88fe8_0_480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HET PLAN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ebafd88fe8_0_480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WAT WORDT ER GEBOUWD?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ebafd88fe8_0_480"/>
          <p:cNvSpPr/>
          <p:nvPr/>
        </p:nvSpPr>
        <p:spPr>
          <a:xfrm>
            <a:off x="640080" y="1600200"/>
            <a:ext cx="5074800" cy="3108900"/>
          </a:xfrm>
          <a:prstGeom prst="roundRect">
            <a:avLst>
              <a:gd fmla="val 1471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3ebafd88fe8_0_480"/>
          <p:cNvSpPr/>
          <p:nvPr/>
        </p:nvSpPr>
        <p:spPr>
          <a:xfrm>
            <a:off x="640080" y="1600200"/>
            <a:ext cx="5074800" cy="1098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ebafd88fe8_0_480"/>
          <p:cNvSpPr/>
          <p:nvPr/>
        </p:nvSpPr>
        <p:spPr>
          <a:xfrm>
            <a:off x="960120" y="1874520"/>
            <a:ext cx="4434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KOOPAPPARTEMENTEN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ebafd88fe8_0_480"/>
          <p:cNvSpPr/>
          <p:nvPr/>
        </p:nvSpPr>
        <p:spPr>
          <a:xfrm>
            <a:off x="960120" y="2221992"/>
            <a:ext cx="4434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5400"/>
              <a:buFont typeface="Anton"/>
              <a:buNone/>
            </a:pPr>
            <a:r>
              <a:rPr b="1" i="0" lang="en-US" sz="54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12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ebafd88fe8_0_480"/>
          <p:cNvSpPr/>
          <p:nvPr/>
        </p:nvSpPr>
        <p:spPr>
          <a:xfrm>
            <a:off x="960120" y="3172968"/>
            <a:ext cx="4434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453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aan de Vilgert-zijde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ebafd88fe8_0_480"/>
          <p:cNvSpPr/>
          <p:nvPr/>
        </p:nvSpPr>
        <p:spPr>
          <a:xfrm>
            <a:off x="960120" y="3566160"/>
            <a:ext cx="44349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2 bouwlagen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40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circa 8 meter hoog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40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betaalbare koop, levensloopbestendig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ebafd88fe8_0_480"/>
          <p:cNvSpPr/>
          <p:nvPr/>
        </p:nvSpPr>
        <p:spPr>
          <a:xfrm>
            <a:off x="6355080" y="1600200"/>
            <a:ext cx="5074800" cy="3108900"/>
          </a:xfrm>
          <a:prstGeom prst="roundRect">
            <a:avLst>
              <a:gd fmla="val 1471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ebafd88fe8_0_480"/>
          <p:cNvSpPr/>
          <p:nvPr/>
        </p:nvSpPr>
        <p:spPr>
          <a:xfrm>
            <a:off x="6355080" y="1600200"/>
            <a:ext cx="5074800" cy="1098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ebafd88fe8_0_480"/>
          <p:cNvSpPr/>
          <p:nvPr/>
        </p:nvSpPr>
        <p:spPr>
          <a:xfrm>
            <a:off x="6675120" y="1874520"/>
            <a:ext cx="4434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BEGELEID-WONEN STUDIO’S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ebafd88fe8_0_480"/>
          <p:cNvSpPr/>
          <p:nvPr/>
        </p:nvSpPr>
        <p:spPr>
          <a:xfrm>
            <a:off x="6675120" y="2221992"/>
            <a:ext cx="4434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5400"/>
              <a:buFont typeface="Anton"/>
              <a:buNone/>
            </a:pPr>
            <a:r>
              <a:rPr b="1" i="0" lang="en-US" sz="54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25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ebafd88fe8_0_480"/>
          <p:cNvSpPr/>
          <p:nvPr/>
        </p:nvSpPr>
        <p:spPr>
          <a:xfrm>
            <a:off x="6675120" y="3172968"/>
            <a:ext cx="4434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453"/>
              </a:buClr>
              <a:buSzPts val="1400"/>
              <a:buFont typeface="Arial"/>
              <a:buNone/>
            </a:pPr>
            <a:r>
              <a:rPr b="0" i="1" lang="en-US" sz="14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woonzorggebouw MET ggz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ebafd88fe8_0_480"/>
          <p:cNvSpPr/>
          <p:nvPr/>
        </p:nvSpPr>
        <p:spPr>
          <a:xfrm>
            <a:off x="6675120" y="3566160"/>
            <a:ext cx="44349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3 bouwlagen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40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circa 10–11 meter hoog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40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Char char="•"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met centrale ruimtes / begeleiding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ebafd88fe8_0_480"/>
          <p:cNvSpPr/>
          <p:nvPr/>
        </p:nvSpPr>
        <p:spPr>
          <a:xfrm>
            <a:off x="640080" y="4937760"/>
            <a:ext cx="1091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Op de avond: visualisatie van de nieuwe gebouwen ten opzichte van de huidige situatie.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3ec5e5933ff_2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1500" y="714375"/>
            <a:ext cx="7248525" cy="54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ebafd88fe8_0_499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WAT LEVERDE DAT OP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ebafd88fe8_0_499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DE REACTIES OP ONZE VRAGEN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ebafd88fe8_0_499"/>
          <p:cNvSpPr/>
          <p:nvPr/>
        </p:nvSpPr>
        <p:spPr>
          <a:xfrm>
            <a:off x="640080" y="1508760"/>
            <a:ext cx="10911600" cy="9144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ebafd88fe8_0_499"/>
          <p:cNvSpPr/>
          <p:nvPr/>
        </p:nvSpPr>
        <p:spPr>
          <a:xfrm>
            <a:off x="640080" y="1508760"/>
            <a:ext cx="91500" cy="914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ebafd88fe8_0_499"/>
          <p:cNvSpPr/>
          <p:nvPr/>
        </p:nvSpPr>
        <p:spPr>
          <a:xfrm>
            <a:off x="914400" y="1508760"/>
            <a:ext cx="2834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GEMEENTE VENLO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ebafd88fe8_0_499"/>
          <p:cNvSpPr/>
          <p:nvPr/>
        </p:nvSpPr>
        <p:spPr>
          <a:xfrm>
            <a:off x="3840480" y="1508760"/>
            <a:ext cx="7436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Nog geen inhoudelijke reactie; wel dat er formeel nog geen aanvraag ligt, dus een zienswijze nu nog niet kan. Op ons WOO-verzoek: </a:t>
            </a:r>
            <a:r>
              <a:rPr lang="en-US" sz="1250">
                <a:solidFill>
                  <a:srgbClr val="26241C"/>
                </a:solidFill>
              </a:rPr>
              <a:t>reactie - derden hierbij betrokken die t/m 23 juni bezwaar tegen inzage kunnen maken.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ebafd88fe8_0_499"/>
          <p:cNvSpPr/>
          <p:nvPr/>
        </p:nvSpPr>
        <p:spPr>
          <a:xfrm>
            <a:off x="640080" y="2532888"/>
            <a:ext cx="10911600" cy="9144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ebafd88fe8_0_499"/>
          <p:cNvSpPr/>
          <p:nvPr/>
        </p:nvSpPr>
        <p:spPr>
          <a:xfrm>
            <a:off x="640080" y="2532888"/>
            <a:ext cx="91500" cy="914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3ebafd88fe8_0_499"/>
          <p:cNvSpPr/>
          <p:nvPr/>
        </p:nvSpPr>
        <p:spPr>
          <a:xfrm>
            <a:off x="914400" y="2532888"/>
            <a:ext cx="2834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PPO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ebafd88fe8_0_499"/>
          <p:cNvSpPr/>
          <p:nvPr/>
        </p:nvSpPr>
        <p:spPr>
          <a:xfrm>
            <a:off x="3840480" y="2532888"/>
            <a:ext cx="7436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Verwijst naar het verslag van de informatiebijeenkomst 3 maart en </a:t>
            </a:r>
            <a:r>
              <a:rPr lang="en-US" sz="1250">
                <a:solidFill>
                  <a:srgbClr val="26241C"/>
                </a:solidFill>
              </a:rPr>
              <a:t>3 maanden</a:t>
            </a: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 later naar de website lager-velden.nl.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ebafd88fe8_0_499"/>
          <p:cNvSpPr/>
          <p:nvPr/>
        </p:nvSpPr>
        <p:spPr>
          <a:xfrm>
            <a:off x="640080" y="3557016"/>
            <a:ext cx="10911600" cy="9144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g3ebafd88fe8_0_499"/>
          <p:cNvSpPr/>
          <p:nvPr/>
        </p:nvSpPr>
        <p:spPr>
          <a:xfrm>
            <a:off x="640080" y="3557016"/>
            <a:ext cx="91500" cy="914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ebafd88fe8_0_499"/>
          <p:cNvSpPr/>
          <p:nvPr/>
        </p:nvSpPr>
        <p:spPr>
          <a:xfrm>
            <a:off x="914400" y="3557016"/>
            <a:ext cx="2834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MET GGZ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ebafd88fe8_0_499"/>
          <p:cNvSpPr/>
          <p:nvPr/>
        </p:nvSpPr>
        <p:spPr>
          <a:xfrm>
            <a:off x="3840480" y="3557016"/>
            <a:ext cx="7436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Geen eigen inhoudelijke beantwoording aan ons; informatie loopt via PPO en de gezamenlijke website.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ebafd88fe8_0_499"/>
          <p:cNvSpPr/>
          <p:nvPr/>
        </p:nvSpPr>
        <p:spPr>
          <a:xfrm>
            <a:off x="640080" y="4581144"/>
            <a:ext cx="10911600" cy="914400"/>
          </a:xfrm>
          <a:prstGeom prst="roundRect">
            <a:avLst>
              <a:gd fmla="val 400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ebafd88fe8_0_499"/>
          <p:cNvSpPr/>
          <p:nvPr/>
        </p:nvSpPr>
        <p:spPr>
          <a:xfrm>
            <a:off x="640080" y="4581144"/>
            <a:ext cx="91500" cy="9144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ebafd88fe8_0_499"/>
          <p:cNvSpPr/>
          <p:nvPr/>
        </p:nvSpPr>
        <p:spPr>
          <a:xfrm>
            <a:off x="914400" y="4581144"/>
            <a:ext cx="2834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LEEF OMGEVINGSADVIES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ebafd88fe8_0_499"/>
          <p:cNvSpPr/>
          <p:nvPr/>
        </p:nvSpPr>
        <p:spPr>
          <a:xfrm>
            <a:off x="3840480" y="4581144"/>
            <a:ext cx="7436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Sluit zich aan bij de reactie van PPO; geen eigen inhoudelijke antwoorden.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ebafd88fe8_0_499"/>
          <p:cNvSpPr/>
          <p:nvPr/>
        </p:nvSpPr>
        <p:spPr>
          <a:xfrm>
            <a:off x="640080" y="5806440"/>
            <a:ext cx="10911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Arial"/>
              <a:buNone/>
            </a:pPr>
            <a:r>
              <a:rPr b="1" i="1" lang="en-US" sz="140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Trek uw eigen conclusies aan de hand van deze feiten.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ebafd88fe8_0_522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WAAR MAKEN WE ONS DRUK OM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3ebafd88fe8_0_522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ONZE GROOTSTE ZORGEN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ebafd88fe8_0_522"/>
          <p:cNvSpPr/>
          <p:nvPr/>
        </p:nvSpPr>
        <p:spPr>
          <a:xfrm>
            <a:off x="640080" y="1737360"/>
            <a:ext cx="5074800" cy="3017400"/>
          </a:xfrm>
          <a:prstGeom prst="roundRect">
            <a:avLst>
              <a:gd fmla="val 1515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ebafd88fe8_0_522"/>
          <p:cNvSpPr/>
          <p:nvPr/>
        </p:nvSpPr>
        <p:spPr>
          <a:xfrm>
            <a:off x="960120" y="2029968"/>
            <a:ext cx="457200" cy="4572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ebafd88fe8_0_522"/>
          <p:cNvSpPr/>
          <p:nvPr/>
        </p:nvSpPr>
        <p:spPr>
          <a:xfrm>
            <a:off x="960120" y="202996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ebafd88fe8_0_522"/>
          <p:cNvSpPr/>
          <p:nvPr/>
        </p:nvSpPr>
        <p:spPr>
          <a:xfrm>
            <a:off x="1554480" y="2011680"/>
            <a:ext cx="3886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RUIMTELIJK &amp; VISUEEL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ebafd88fe8_0_522"/>
          <p:cNvSpPr/>
          <p:nvPr/>
        </p:nvSpPr>
        <p:spPr>
          <a:xfrm>
            <a:off x="960120" y="2743200"/>
            <a:ext cx="44349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•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Hoogte en massa van de gebouwen t.o.v. de huidige bebouwing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7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•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Past de schaal in de straat en het dorp?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7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•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Effect op uitzicht, privacy en woonomgeving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ebafd88fe8_0_522"/>
          <p:cNvSpPr/>
          <p:nvPr/>
        </p:nvSpPr>
        <p:spPr>
          <a:xfrm>
            <a:off x="6355080" y="1737360"/>
            <a:ext cx="5074800" cy="3017400"/>
          </a:xfrm>
          <a:prstGeom prst="roundRect">
            <a:avLst>
              <a:gd fmla="val 1515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ebafd88fe8_0_522"/>
          <p:cNvSpPr/>
          <p:nvPr/>
        </p:nvSpPr>
        <p:spPr>
          <a:xfrm>
            <a:off x="6675120" y="2029968"/>
            <a:ext cx="457200" cy="457200"/>
          </a:xfrm>
          <a:prstGeom prst="roundRect">
            <a:avLst>
              <a:gd fmla="val 10000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3ebafd88fe8_0_522"/>
          <p:cNvSpPr/>
          <p:nvPr/>
        </p:nvSpPr>
        <p:spPr>
          <a:xfrm>
            <a:off x="6675120" y="202996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g3ebafd88fe8_0_522"/>
          <p:cNvSpPr/>
          <p:nvPr/>
        </p:nvSpPr>
        <p:spPr>
          <a:xfrm>
            <a:off x="7269480" y="2011680"/>
            <a:ext cx="3886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DE ZORG &amp; DE DOELGROEP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ebafd88fe8_0_522"/>
          <p:cNvSpPr/>
          <p:nvPr/>
        </p:nvSpPr>
        <p:spPr>
          <a:xfrm>
            <a:off x="6675120" y="2743200"/>
            <a:ext cx="44349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•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Wie gaat hier wonen, en welke zorgcategorie/classificatie?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7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•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Wat betekent dit voor veiligheid en leefklimaat?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177800" marR="0" rtl="0" algn="l">
              <a:spcBef>
                <a:spcPts val="7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•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Gevolgen voor verkeersveiligheid in een kinderrijke buurt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3312A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ebafd88fe8_0_538"/>
          <p:cNvSpPr/>
          <p:nvPr/>
        </p:nvSpPr>
        <p:spPr>
          <a:xfrm>
            <a:off x="0" y="0"/>
            <a:ext cx="274200" cy="68580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ebafd88fe8_0_538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BD96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C9BD96"/>
                </a:solidFill>
                <a:latin typeface="Oswald"/>
                <a:ea typeface="Oswald"/>
                <a:cs typeface="Oswald"/>
                <a:sym typeface="Oswald"/>
              </a:rPr>
              <a:t>WAAR HET ONS OM GAAT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ebafd88fe8_0_538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ONS DOEL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3ebafd88fe8_0_538"/>
          <p:cNvSpPr/>
          <p:nvPr/>
        </p:nvSpPr>
        <p:spPr>
          <a:xfrm>
            <a:off x="640080" y="1874520"/>
            <a:ext cx="10454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Duidelijke, feitelijke antwoorden op onze vragen.</a:t>
            </a:r>
            <a:b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Die vragen gaan vooral over </a:t>
            </a:r>
            <a:r>
              <a:rPr lang="en-US" sz="1800">
                <a:solidFill>
                  <a:srgbClr val="E7DEC9"/>
                </a:solidFill>
              </a:rPr>
              <a:t>de</a:t>
            </a:r>
            <a:r>
              <a:rPr b="0" i="0" lang="en-US" sz="18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1800">
                <a:solidFill>
                  <a:srgbClr val="FFFFFF"/>
                </a:solidFill>
              </a:rPr>
              <a:t>woon-zorgfunctie </a:t>
            </a:r>
            <a:r>
              <a:rPr b="0" i="0" lang="en-US" sz="18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dat MET ggz gaat exploiteren.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ebafd88fe8_0_538"/>
          <p:cNvSpPr/>
          <p:nvPr/>
        </p:nvSpPr>
        <p:spPr>
          <a:xfrm>
            <a:off x="640080" y="3520440"/>
            <a:ext cx="10454400" cy="1737300"/>
          </a:xfrm>
          <a:prstGeom prst="roundRect">
            <a:avLst>
              <a:gd fmla="val 2632" name="adj"/>
            </a:avLst>
          </a:prstGeom>
          <a:solidFill>
            <a:srgbClr val="3F3C32"/>
          </a:solidFill>
          <a:ln cap="flat" cmpd="sng" w="12700">
            <a:solidFill>
              <a:srgbClr val="8C835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ebafd88fe8_0_538"/>
          <p:cNvSpPr/>
          <p:nvPr/>
        </p:nvSpPr>
        <p:spPr>
          <a:xfrm>
            <a:off x="1051560" y="3520440"/>
            <a:ext cx="96315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EBD9"/>
              </a:buClr>
              <a:buSzPts val="1800"/>
              <a:buFont typeface="Arial"/>
              <a:buNone/>
            </a:pPr>
            <a:r>
              <a:rPr b="0" i="1" lang="en-US" sz="1800" u="none" cap="none" strike="noStrike">
                <a:solidFill>
                  <a:srgbClr val="F2EBD9"/>
                </a:solidFill>
                <a:latin typeface="Arial"/>
                <a:ea typeface="Arial"/>
                <a:cs typeface="Arial"/>
                <a:sym typeface="Arial"/>
              </a:rPr>
              <a:t>Pas als we die antwoorden hebben, kunnen we op basis van de feiten bepalen of we ons wél, niet of deels kunnen vinden in het plan van PPO / MET ggz.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3312A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ebafd88fe8_0_548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BD96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C9BD96"/>
                </a:solidFill>
                <a:latin typeface="Oswald"/>
                <a:ea typeface="Oswald"/>
                <a:cs typeface="Oswald"/>
                <a:sym typeface="Oswald"/>
              </a:rPr>
              <a:t>HET VERVOLG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ebafd88fe8_0_548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DRIE MOGELIJKE RICHTINGEN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g3ebafd88fe8_0_548"/>
          <p:cNvSpPr/>
          <p:nvPr/>
        </p:nvSpPr>
        <p:spPr>
          <a:xfrm>
            <a:off x="640080" y="1417320"/>
            <a:ext cx="10911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7DEC9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Afhankelijk van welke informatie nog komt, kan het deze kant</a:t>
            </a:r>
            <a:r>
              <a:rPr lang="en-US" sz="1500">
                <a:solidFill>
                  <a:srgbClr val="E7DEC9"/>
                </a:solidFill>
              </a:rPr>
              <a:t>en </a:t>
            </a:r>
            <a:r>
              <a:rPr b="0" i="0" lang="en-US" sz="15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op. Bepaal vooral zelf waar u straks staat.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ebafd88fe8_0_548"/>
          <p:cNvSpPr/>
          <p:nvPr/>
        </p:nvSpPr>
        <p:spPr>
          <a:xfrm>
            <a:off x="640080" y="2103120"/>
            <a:ext cx="3423900" cy="3703200"/>
          </a:xfrm>
          <a:prstGeom prst="roundRect">
            <a:avLst>
              <a:gd fmla="val 133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ebafd88fe8_0_548"/>
          <p:cNvSpPr/>
          <p:nvPr/>
        </p:nvSpPr>
        <p:spPr>
          <a:xfrm>
            <a:off x="914400" y="2377440"/>
            <a:ext cx="1783200" cy="411600"/>
          </a:xfrm>
          <a:prstGeom prst="roundRect">
            <a:avLst>
              <a:gd fmla="val 8889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3ebafd88fe8_0_548"/>
          <p:cNvSpPr/>
          <p:nvPr/>
        </p:nvSpPr>
        <p:spPr>
          <a:xfrm>
            <a:off x="914400" y="2377440"/>
            <a:ext cx="178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SCENARIO 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g3ebafd88fe8_0_548"/>
          <p:cNvSpPr/>
          <p:nvPr/>
        </p:nvSpPr>
        <p:spPr>
          <a:xfrm>
            <a:off x="914400" y="2944368"/>
            <a:ext cx="287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Antwoorden blijven uit én de gemeente verleent een vergunning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ebafd88fe8_0_548"/>
          <p:cNvSpPr/>
          <p:nvPr/>
        </p:nvSpPr>
        <p:spPr>
          <a:xfrm>
            <a:off x="914400" y="4114800"/>
            <a:ext cx="2875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A372D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3A372D"/>
                </a:solidFill>
                <a:latin typeface="Arial"/>
                <a:ea typeface="Arial"/>
                <a:cs typeface="Arial"/>
                <a:sym typeface="Arial"/>
              </a:rPr>
              <a:t>We maken bezwaar op basis van wat we dán weten — met onvolledige informatie. De zorgen blijven staan.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g3ebafd88fe8_0_548"/>
          <p:cNvSpPr/>
          <p:nvPr/>
        </p:nvSpPr>
        <p:spPr>
          <a:xfrm>
            <a:off x="914400" y="5093208"/>
            <a:ext cx="2875200" cy="530400"/>
          </a:xfrm>
          <a:prstGeom prst="roundRect">
            <a:avLst>
              <a:gd fmla="val 6897" name="adj"/>
            </a:avLst>
          </a:prstGeom>
          <a:solidFill>
            <a:srgbClr val="ECE4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g3ebafd88fe8_0_548"/>
          <p:cNvSpPr/>
          <p:nvPr/>
        </p:nvSpPr>
        <p:spPr>
          <a:xfrm>
            <a:off x="1051560" y="5093208"/>
            <a:ext cx="2601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→ Klaarstaan: bezwaar binnen 6 weken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ebafd88fe8_0_548"/>
          <p:cNvSpPr/>
          <p:nvPr/>
        </p:nvSpPr>
        <p:spPr>
          <a:xfrm>
            <a:off x="4383938" y="2103120"/>
            <a:ext cx="3423900" cy="3703200"/>
          </a:xfrm>
          <a:prstGeom prst="roundRect">
            <a:avLst>
              <a:gd fmla="val 133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3ebafd88fe8_0_548"/>
          <p:cNvSpPr/>
          <p:nvPr/>
        </p:nvSpPr>
        <p:spPr>
          <a:xfrm>
            <a:off x="4658258" y="2377440"/>
            <a:ext cx="1783200" cy="411600"/>
          </a:xfrm>
          <a:prstGeom prst="roundRect">
            <a:avLst>
              <a:gd fmla="val 8889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ebafd88fe8_0_548"/>
          <p:cNvSpPr/>
          <p:nvPr/>
        </p:nvSpPr>
        <p:spPr>
          <a:xfrm>
            <a:off x="4658258" y="2377440"/>
            <a:ext cx="178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SCENARIO B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ebafd88fe8_0_548"/>
          <p:cNvSpPr/>
          <p:nvPr/>
        </p:nvSpPr>
        <p:spPr>
          <a:xfrm>
            <a:off x="4658258" y="2944368"/>
            <a:ext cx="287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Nieuwe informatie bevestigt onze zorgen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g3ebafd88fe8_0_548"/>
          <p:cNvSpPr/>
          <p:nvPr/>
        </p:nvSpPr>
        <p:spPr>
          <a:xfrm>
            <a:off x="4658258" y="4114800"/>
            <a:ext cx="2875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A372D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3A372D"/>
                </a:solidFill>
                <a:latin typeface="Arial"/>
                <a:ea typeface="Arial"/>
                <a:cs typeface="Arial"/>
                <a:sym typeface="Arial"/>
              </a:rPr>
              <a:t>We bereiden het bezwaar nú al voor, zodat het klaarligt op het moment dat indienen kan.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ebafd88fe8_0_548"/>
          <p:cNvSpPr/>
          <p:nvPr/>
        </p:nvSpPr>
        <p:spPr>
          <a:xfrm>
            <a:off x="4658258" y="5093208"/>
            <a:ext cx="2875200" cy="530400"/>
          </a:xfrm>
          <a:prstGeom prst="roundRect">
            <a:avLst>
              <a:gd fmla="val 6897" name="adj"/>
            </a:avLst>
          </a:prstGeom>
          <a:solidFill>
            <a:srgbClr val="ECE4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ebafd88fe8_0_548"/>
          <p:cNvSpPr/>
          <p:nvPr/>
        </p:nvSpPr>
        <p:spPr>
          <a:xfrm>
            <a:off x="4795418" y="5093208"/>
            <a:ext cx="2601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→ Bezwaar vast voorbereiden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g3ebafd88fe8_0_548"/>
          <p:cNvSpPr/>
          <p:nvPr/>
        </p:nvSpPr>
        <p:spPr>
          <a:xfrm>
            <a:off x="8127797" y="2103120"/>
            <a:ext cx="3423900" cy="3703200"/>
          </a:xfrm>
          <a:prstGeom prst="roundRect">
            <a:avLst>
              <a:gd fmla="val 133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ebafd88fe8_0_548"/>
          <p:cNvSpPr/>
          <p:nvPr/>
        </p:nvSpPr>
        <p:spPr>
          <a:xfrm>
            <a:off x="8402117" y="2377440"/>
            <a:ext cx="1783200" cy="411600"/>
          </a:xfrm>
          <a:prstGeom prst="roundRect">
            <a:avLst>
              <a:gd fmla="val 8889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ebafd88fe8_0_548"/>
          <p:cNvSpPr/>
          <p:nvPr/>
        </p:nvSpPr>
        <p:spPr>
          <a:xfrm>
            <a:off x="8402117" y="2377440"/>
            <a:ext cx="178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SCENARIO C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3ebafd88fe8_0_548"/>
          <p:cNvSpPr/>
          <p:nvPr/>
        </p:nvSpPr>
        <p:spPr>
          <a:xfrm>
            <a:off x="8402117" y="2944368"/>
            <a:ext cx="287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50"/>
              <a:buFont typeface="Arial"/>
              <a:buNone/>
            </a:pPr>
            <a:r>
              <a:rPr b="1" i="0" lang="en-US" sz="15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Informatie ontvangen en de zorgen zijn ontkracht</a:t>
            </a:r>
            <a:r>
              <a:rPr b="1" lang="en-US" sz="1550">
                <a:solidFill>
                  <a:srgbClr val="26241C"/>
                </a:solidFill>
              </a:rPr>
              <a:t>, </a:t>
            </a:r>
            <a:r>
              <a:rPr b="1" i="0" lang="en-US" sz="15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of u had </a:t>
            </a:r>
            <a:r>
              <a:rPr b="1" lang="en-US" sz="1550">
                <a:solidFill>
                  <a:srgbClr val="26241C"/>
                </a:solidFill>
              </a:rPr>
              <a:t>en hebt sowieso geen problemen met de plannen.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3ebafd88fe8_0_548"/>
          <p:cNvSpPr/>
          <p:nvPr/>
        </p:nvSpPr>
        <p:spPr>
          <a:xfrm>
            <a:off x="8402117" y="4114800"/>
            <a:ext cx="2875200" cy="10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A372D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3A372D"/>
                </a:solidFill>
                <a:latin typeface="Arial"/>
                <a:ea typeface="Arial"/>
                <a:cs typeface="Arial"/>
                <a:sym typeface="Arial"/>
              </a:rPr>
              <a:t>Bent u gerustgesteld, of had u geen bezwaar? Dan hoeft u niets te doen.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3ebafd88fe8_0_548"/>
          <p:cNvSpPr/>
          <p:nvPr/>
        </p:nvSpPr>
        <p:spPr>
          <a:xfrm>
            <a:off x="8402117" y="5093208"/>
            <a:ext cx="2875200" cy="530400"/>
          </a:xfrm>
          <a:prstGeom prst="roundRect">
            <a:avLst>
              <a:gd fmla="val 6897" name="adj"/>
            </a:avLst>
          </a:prstGeom>
          <a:solidFill>
            <a:srgbClr val="ECE4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ebafd88fe8_0_548"/>
          <p:cNvSpPr/>
          <p:nvPr/>
        </p:nvSpPr>
        <p:spPr>
          <a:xfrm>
            <a:off x="8539277" y="5093208"/>
            <a:ext cx="26010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→ Dan hoeft u natuurlijk niets te doen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ebafd88fe8_0_576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EN U?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3ebafd88fe8_0_576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WE PEILEN HET VANAVOND LIVE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ebafd88fe8_0_576"/>
          <p:cNvSpPr/>
          <p:nvPr/>
        </p:nvSpPr>
        <p:spPr>
          <a:xfrm>
            <a:off x="640080" y="1417320"/>
            <a:ext cx="67665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Pak je telefoon — geen app nodig. Ga naar slido.com, voer de code in of scan de QR op het scherm. Stemmen is anoniem.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ebafd88fe8_0_576"/>
          <p:cNvSpPr/>
          <p:nvPr/>
        </p:nvSpPr>
        <p:spPr>
          <a:xfrm>
            <a:off x="640080" y="2331720"/>
            <a:ext cx="6766500" cy="1079100"/>
          </a:xfrm>
          <a:prstGeom prst="roundRect">
            <a:avLst>
              <a:gd fmla="val 339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ebafd88fe8_0_576"/>
          <p:cNvSpPr/>
          <p:nvPr/>
        </p:nvSpPr>
        <p:spPr>
          <a:xfrm>
            <a:off x="841248" y="2651760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ebafd88fe8_0_576"/>
          <p:cNvSpPr/>
          <p:nvPr/>
        </p:nvSpPr>
        <p:spPr>
          <a:xfrm>
            <a:off x="841248" y="2651760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ebafd88fe8_0_576"/>
          <p:cNvSpPr/>
          <p:nvPr/>
        </p:nvSpPr>
        <p:spPr>
          <a:xfrm>
            <a:off x="1508760" y="2331720"/>
            <a:ext cx="57150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Hoe sta je tegenover het plan?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ebafd88fe8_0_576"/>
          <p:cNvSpPr/>
          <p:nvPr/>
        </p:nvSpPr>
        <p:spPr>
          <a:xfrm>
            <a:off x="640080" y="3520440"/>
            <a:ext cx="6766500" cy="1079100"/>
          </a:xfrm>
          <a:prstGeom prst="roundRect">
            <a:avLst>
              <a:gd fmla="val 339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ebafd88fe8_0_576"/>
          <p:cNvSpPr/>
          <p:nvPr/>
        </p:nvSpPr>
        <p:spPr>
          <a:xfrm>
            <a:off x="841248" y="3840480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3ebafd88fe8_0_576"/>
          <p:cNvSpPr/>
          <p:nvPr/>
        </p:nvSpPr>
        <p:spPr>
          <a:xfrm>
            <a:off x="841248" y="3840480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3ebafd88fe8_0_576"/>
          <p:cNvSpPr/>
          <p:nvPr/>
        </p:nvSpPr>
        <p:spPr>
          <a:xfrm>
            <a:off x="1508760" y="3520440"/>
            <a:ext cx="57150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6241C"/>
                </a:solidFill>
              </a:rPr>
              <a:t>Wat heb je nu al aan kennis opgedaan rondom het plan?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ebafd88fe8_0_576"/>
          <p:cNvSpPr/>
          <p:nvPr/>
        </p:nvSpPr>
        <p:spPr>
          <a:xfrm>
            <a:off x="640080" y="4709160"/>
            <a:ext cx="6766500" cy="1079100"/>
          </a:xfrm>
          <a:prstGeom prst="roundRect">
            <a:avLst>
              <a:gd fmla="val 3390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ebafd88fe8_0_576"/>
          <p:cNvSpPr/>
          <p:nvPr/>
        </p:nvSpPr>
        <p:spPr>
          <a:xfrm>
            <a:off x="841248" y="5029200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3ebafd88fe8_0_576"/>
          <p:cNvSpPr/>
          <p:nvPr/>
        </p:nvSpPr>
        <p:spPr>
          <a:xfrm>
            <a:off x="841248" y="5029200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ebafd88fe8_0_576"/>
          <p:cNvSpPr/>
          <p:nvPr/>
        </p:nvSpPr>
        <p:spPr>
          <a:xfrm>
            <a:off x="1508760" y="4709160"/>
            <a:ext cx="57150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26241C"/>
                </a:solidFill>
              </a:rPr>
              <a:t>Zoals je er nu in staat, wat ga je doen?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ebafd88fe8_0_576"/>
          <p:cNvSpPr/>
          <p:nvPr/>
        </p:nvSpPr>
        <p:spPr>
          <a:xfrm>
            <a:off x="7818120" y="2331720"/>
            <a:ext cx="3749100" cy="3593700"/>
          </a:xfrm>
          <a:prstGeom prst="roundRect">
            <a:avLst>
              <a:gd fmla="val 1272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ebafd88fe8_0_576"/>
          <p:cNvSpPr/>
          <p:nvPr/>
        </p:nvSpPr>
        <p:spPr>
          <a:xfrm>
            <a:off x="7818120" y="2606040"/>
            <a:ext cx="3749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MEEDOEN?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3ebafd88fe8_0_576"/>
          <p:cNvSpPr/>
          <p:nvPr/>
        </p:nvSpPr>
        <p:spPr>
          <a:xfrm>
            <a:off x="7818120" y="3200400"/>
            <a:ext cx="3749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1EAD8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1EAD8"/>
                </a:solidFill>
                <a:latin typeface="Arial"/>
                <a:ea typeface="Arial"/>
                <a:cs typeface="Arial"/>
                <a:sym typeface="Arial"/>
              </a:rPr>
              <a:t>Ga naar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ebafd88fe8_0_576"/>
          <p:cNvSpPr/>
          <p:nvPr/>
        </p:nvSpPr>
        <p:spPr>
          <a:xfrm>
            <a:off x="7818120" y="3456432"/>
            <a:ext cx="37491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nton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slido.com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ebafd88fe8_0_576"/>
          <p:cNvSpPr/>
          <p:nvPr/>
        </p:nvSpPr>
        <p:spPr>
          <a:xfrm>
            <a:off x="7818120" y="4114800"/>
            <a:ext cx="37491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1EAD8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F1EAD8"/>
                </a:solidFill>
                <a:latin typeface="Arial"/>
                <a:ea typeface="Arial"/>
                <a:cs typeface="Arial"/>
                <a:sym typeface="Arial"/>
              </a:rPr>
              <a:t>code: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ebafd88fe8_0_576"/>
          <p:cNvSpPr/>
          <p:nvPr/>
        </p:nvSpPr>
        <p:spPr>
          <a:xfrm>
            <a:off x="8732520" y="4434840"/>
            <a:ext cx="1920300" cy="640200"/>
          </a:xfrm>
          <a:prstGeom prst="roundRect">
            <a:avLst>
              <a:gd fmla="val 5714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ebafd88fe8_0_576"/>
          <p:cNvSpPr/>
          <p:nvPr/>
        </p:nvSpPr>
        <p:spPr>
          <a:xfrm>
            <a:off x="8732520" y="4434840"/>
            <a:ext cx="19203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2200"/>
              <a:buFont typeface="Anton"/>
              <a:buNone/>
            </a:pPr>
            <a:r>
              <a:rPr b="1" i="0" lang="en-US" sz="2200" u="none" cap="none" strike="noStrike">
                <a:solidFill>
                  <a:srgbClr val="6E673F"/>
                </a:solidFill>
                <a:latin typeface="Anton"/>
                <a:ea typeface="Anton"/>
                <a:cs typeface="Anton"/>
                <a:sym typeface="Anton"/>
              </a:rPr>
              <a:t># # # #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ebafd88fe8_0_576"/>
          <p:cNvSpPr/>
          <p:nvPr/>
        </p:nvSpPr>
        <p:spPr>
          <a:xfrm>
            <a:off x="7818120" y="5212080"/>
            <a:ext cx="3749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1EAD8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F1EAD8"/>
                </a:solidFill>
                <a:latin typeface="Arial"/>
                <a:ea typeface="Arial"/>
                <a:cs typeface="Arial"/>
                <a:sym typeface="Arial"/>
              </a:rPr>
              <a:t>(of scan de QR op het scherm)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ebafd88fe8_0_576"/>
          <p:cNvSpPr/>
          <p:nvPr/>
        </p:nvSpPr>
        <p:spPr>
          <a:xfrm>
            <a:off x="640080" y="6080760"/>
            <a:ext cx="67665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250"/>
              <a:buFont typeface="Arial"/>
              <a:buNone/>
            </a:pPr>
            <a:r>
              <a:rPr b="1" i="1" lang="en-US" sz="1250" u="none" cap="none" strike="noStrike">
                <a:solidFill>
                  <a:srgbClr val="6E673F"/>
                </a:solidFill>
                <a:latin typeface="Arial"/>
                <a:ea typeface="Arial"/>
                <a:cs typeface="Arial"/>
                <a:sym typeface="Arial"/>
              </a:rPr>
              <a:t>Doe ook mee via de WhatsApp-groep — daar delen we de Slido-link, zodat ook mensen thuis kunnen stemmen.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199bc1fe4_0_19"/>
          <p:cNvSpPr txBox="1"/>
          <p:nvPr/>
        </p:nvSpPr>
        <p:spPr>
          <a:xfrm>
            <a:off x="2696075" y="2238025"/>
            <a:ext cx="8271600" cy="15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de uitslagen van deze poll</a:t>
            </a:r>
            <a:endParaRPr sz="4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g3f199bc1fe4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6876" cy="6279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g3f199bc1fe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750" y="152400"/>
            <a:ext cx="10348321" cy="6553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g3f199bc1fe4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13690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ebafd88fe8_0_604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HET VERVOLG — JURIDISCH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ebafd88fe8_0_604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BEZWAAR MAKEN: HOE ZIT HET?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g3ebafd88fe8_0_604"/>
          <p:cNvSpPr/>
          <p:nvPr/>
        </p:nvSpPr>
        <p:spPr>
          <a:xfrm>
            <a:off x="640080" y="1463040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ebafd88fe8_0_604"/>
          <p:cNvSpPr/>
          <p:nvPr/>
        </p:nvSpPr>
        <p:spPr>
          <a:xfrm>
            <a:off x="640080" y="1463040"/>
            <a:ext cx="91500" cy="10425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ebafd88fe8_0_604"/>
          <p:cNvSpPr/>
          <p:nvPr/>
        </p:nvSpPr>
        <p:spPr>
          <a:xfrm>
            <a:off x="960120" y="1463040"/>
            <a:ext cx="30174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PAS NÁ VERLENING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ebafd88fe8_0_604"/>
          <p:cNvSpPr/>
          <p:nvPr/>
        </p:nvSpPr>
        <p:spPr>
          <a:xfrm>
            <a:off x="4160520" y="1463040"/>
            <a:ext cx="71169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Bezwaar kan pas zodra de vergunning of de bestemmingsplanwijziging is verleend. Dán heb je 6 weken.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ebafd88fe8_0_604"/>
          <p:cNvSpPr/>
          <p:nvPr/>
        </p:nvSpPr>
        <p:spPr>
          <a:xfrm>
            <a:off x="640080" y="2624328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g3ebafd88fe8_0_604"/>
          <p:cNvSpPr/>
          <p:nvPr/>
        </p:nvSpPr>
        <p:spPr>
          <a:xfrm>
            <a:off x="640080" y="2624328"/>
            <a:ext cx="91500" cy="10425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3ebafd88fe8_0_604"/>
          <p:cNvSpPr/>
          <p:nvPr/>
        </p:nvSpPr>
        <p:spPr>
          <a:xfrm>
            <a:off x="960120" y="2624328"/>
            <a:ext cx="30174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TWEE WEGEN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3ebafd88fe8_0_604"/>
          <p:cNvSpPr/>
          <p:nvPr/>
        </p:nvSpPr>
        <p:spPr>
          <a:xfrm>
            <a:off x="4160520" y="2624328"/>
            <a:ext cx="71169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Collectief (kan alleen bij gelijke bezwaargronden) of individueel.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g3ebafd88fe8_0_604"/>
          <p:cNvSpPr/>
          <p:nvPr/>
        </p:nvSpPr>
        <p:spPr>
          <a:xfrm>
            <a:off x="640080" y="3785616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3ebafd88fe8_0_604"/>
          <p:cNvSpPr/>
          <p:nvPr/>
        </p:nvSpPr>
        <p:spPr>
          <a:xfrm>
            <a:off x="640080" y="3785616"/>
            <a:ext cx="91500" cy="10425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ebafd88fe8_0_604"/>
          <p:cNvSpPr/>
          <p:nvPr/>
        </p:nvSpPr>
        <p:spPr>
          <a:xfrm>
            <a:off x="960120" y="3785616"/>
            <a:ext cx="30174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NIET ELK</a:t>
            </a:r>
            <a:r>
              <a:rPr b="1" lang="en-US" sz="1500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 BEZWAAR TELT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ebafd88fe8_0_604"/>
          <p:cNvSpPr/>
          <p:nvPr/>
        </p:nvSpPr>
        <p:spPr>
          <a:xfrm>
            <a:off x="4160520" y="3785616"/>
            <a:ext cx="71169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De jurist gaf aan welke bezwa</a:t>
            </a:r>
            <a:r>
              <a:rPr lang="en-US" sz="1300">
                <a:solidFill>
                  <a:srgbClr val="26241C"/>
                </a:solidFill>
              </a:rPr>
              <a:t>ren wel kans van slagen kunnen hebben en welke geen kans van slagen hebben.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3ebafd88fe8_0_604"/>
          <p:cNvSpPr/>
          <p:nvPr/>
        </p:nvSpPr>
        <p:spPr>
          <a:xfrm>
            <a:off x="640080" y="4946904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g3ebafd88fe8_0_604"/>
          <p:cNvSpPr/>
          <p:nvPr/>
        </p:nvSpPr>
        <p:spPr>
          <a:xfrm>
            <a:off x="640080" y="4946904"/>
            <a:ext cx="91500" cy="10425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g3ebafd88fe8_0_604"/>
          <p:cNvSpPr/>
          <p:nvPr/>
        </p:nvSpPr>
        <p:spPr>
          <a:xfrm>
            <a:off x="960120" y="4946904"/>
            <a:ext cx="30174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WONINGWAARDE APART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g3ebafd88fe8_0_604"/>
          <p:cNvSpPr/>
          <p:nvPr/>
        </p:nvSpPr>
        <p:spPr>
          <a:xfrm>
            <a:off x="4160520" y="4946904"/>
            <a:ext cx="71169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Effect op woningwaarde is geen bezwaargrond, maar een mogelijke planschadeclaim — apart en pas ná verlening.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g3ebafd88fe8_0_604"/>
          <p:cNvSpPr/>
          <p:nvPr/>
        </p:nvSpPr>
        <p:spPr>
          <a:xfrm>
            <a:off x="640080" y="6199632"/>
            <a:ext cx="10911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453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6B6453"/>
                </a:solidFill>
                <a:latin typeface="Arial"/>
                <a:ea typeface="Arial"/>
                <a:cs typeface="Arial"/>
                <a:sym typeface="Arial"/>
              </a:rPr>
              <a:t>Optionele slide — we kunnen dit ook mondeling toelichten en de slide eruit laten.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ebafd88fe8_0_627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CONCREET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3ebafd88fe8_0_627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WAT KUN JE DOEN — EN HOE?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g3ebafd88fe8_0_627"/>
          <p:cNvSpPr/>
          <p:nvPr/>
        </p:nvSpPr>
        <p:spPr>
          <a:xfrm>
            <a:off x="640080" y="1508760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3ebafd88fe8_0_627"/>
          <p:cNvSpPr/>
          <p:nvPr/>
        </p:nvSpPr>
        <p:spPr>
          <a:xfrm>
            <a:off x="822960" y="1810512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3ebafd88fe8_0_627"/>
          <p:cNvSpPr/>
          <p:nvPr/>
        </p:nvSpPr>
        <p:spPr>
          <a:xfrm>
            <a:off x="822960" y="1810512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3ebafd88fe8_0_627"/>
          <p:cNvSpPr/>
          <p:nvPr/>
        </p:nvSpPr>
        <p:spPr>
          <a:xfrm>
            <a:off x="1508760" y="1508760"/>
            <a:ext cx="97686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LAAT HET DE GEMEENTE WETEN</a:t>
            </a:r>
            <a:b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Geef nu al schriftelijk per brief aan dat (een deel van) de buurt grote zorgen heeft. Dat telt mee in de besluitvorming.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ebafd88fe8_0_627"/>
          <p:cNvSpPr/>
          <p:nvPr/>
        </p:nvSpPr>
        <p:spPr>
          <a:xfrm>
            <a:off x="640080" y="2651760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ebafd88fe8_0_627"/>
          <p:cNvSpPr/>
          <p:nvPr/>
        </p:nvSpPr>
        <p:spPr>
          <a:xfrm>
            <a:off x="822960" y="2953512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g3ebafd88fe8_0_627"/>
          <p:cNvSpPr/>
          <p:nvPr/>
        </p:nvSpPr>
        <p:spPr>
          <a:xfrm>
            <a:off x="822960" y="2953512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g3ebafd88fe8_0_627"/>
          <p:cNvSpPr/>
          <p:nvPr/>
        </p:nvSpPr>
        <p:spPr>
          <a:xfrm>
            <a:off x="1508760" y="2651760"/>
            <a:ext cx="97686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HOU DE BEKENDMAKING IN DE GATEN</a:t>
            </a:r>
            <a:b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Een vergunning wordt gepubliceerd op officielebekendmakingen.nl. Zet de gratis e-mailattentie op je postcode aan — anders mis je misschi</a:t>
            </a:r>
            <a:r>
              <a:rPr lang="en-US" sz="1250">
                <a:solidFill>
                  <a:srgbClr val="26241C"/>
                </a:solidFill>
              </a:rPr>
              <a:t>en </a:t>
            </a: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de termijn.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3ebafd88fe8_0_627"/>
          <p:cNvSpPr/>
          <p:nvPr/>
        </p:nvSpPr>
        <p:spPr>
          <a:xfrm>
            <a:off x="640080" y="3794760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3ebafd88fe8_0_627"/>
          <p:cNvSpPr/>
          <p:nvPr/>
        </p:nvSpPr>
        <p:spPr>
          <a:xfrm>
            <a:off x="822960" y="4096512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g3ebafd88fe8_0_627"/>
          <p:cNvSpPr/>
          <p:nvPr/>
        </p:nvSpPr>
        <p:spPr>
          <a:xfrm>
            <a:off x="822960" y="4096512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g3ebafd88fe8_0_627"/>
          <p:cNvSpPr/>
          <p:nvPr/>
        </p:nvSpPr>
        <p:spPr>
          <a:xfrm>
            <a:off x="1508760" y="3794760"/>
            <a:ext cx="97686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MAAK BEZWAAR BINNEN 6 WEKEN</a:t>
            </a:r>
            <a:b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Zodra de vergunning is verleend, kun je bezwaar maken. Dat kan individueel of collectief (collectief alleen bij dezelfde bezwaargronden).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g3ebafd88fe8_0_627"/>
          <p:cNvSpPr/>
          <p:nvPr/>
        </p:nvSpPr>
        <p:spPr>
          <a:xfrm>
            <a:off x="640080" y="4937760"/>
            <a:ext cx="10911600" cy="1042500"/>
          </a:xfrm>
          <a:prstGeom prst="roundRect">
            <a:avLst>
              <a:gd fmla="val 350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g3ebafd88fe8_0_627"/>
          <p:cNvSpPr/>
          <p:nvPr/>
        </p:nvSpPr>
        <p:spPr>
          <a:xfrm>
            <a:off x="822960" y="5239512"/>
            <a:ext cx="438900" cy="438900"/>
          </a:xfrm>
          <a:prstGeom prst="roundRect">
            <a:avLst>
              <a:gd fmla="val 8333" name="adj"/>
            </a:avLst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3ebafd88fe8_0_627"/>
          <p:cNvSpPr/>
          <p:nvPr/>
        </p:nvSpPr>
        <p:spPr>
          <a:xfrm>
            <a:off x="822960" y="5239512"/>
            <a:ext cx="4389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nton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3ebafd88fe8_0_627"/>
          <p:cNvSpPr/>
          <p:nvPr/>
        </p:nvSpPr>
        <p:spPr>
          <a:xfrm>
            <a:off x="1508760" y="4937760"/>
            <a:ext cx="97686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REGEL HET PRAKTISCHE</a:t>
            </a:r>
            <a:b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12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Check of je een rechtsbijstandverzekering hebt. Kosten kunnen we dan mogelijk delen. De buurtgroep helpt bundelen.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E7D5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ebafd88fe8_0_649"/>
          <p:cNvSpPr/>
          <p:nvPr/>
        </p:nvSpPr>
        <p:spPr>
          <a:xfrm>
            <a:off x="640080" y="310896"/>
            <a:ext cx="10911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400"/>
              <a:buFont typeface="Oswald"/>
              <a:buNone/>
            </a:pPr>
            <a:r>
              <a:rPr b="1" i="0" lang="en-US" sz="14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CONCREET — KOM IN ACTIE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ebafd88fe8_0_649"/>
          <p:cNvSpPr/>
          <p:nvPr/>
        </p:nvSpPr>
        <p:spPr>
          <a:xfrm>
            <a:off x="640080" y="566928"/>
            <a:ext cx="109116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3000"/>
              <a:buFont typeface="Anton"/>
              <a:buNone/>
            </a:pPr>
            <a:r>
              <a:rPr b="0" i="0" lang="en-US" sz="3000" u="none" cap="none" strike="noStrike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GEEF AAN WAT JE WILT - </a:t>
            </a:r>
            <a:r>
              <a:rPr b="0" i="0" lang="en-US" sz="3000" u="sng" cap="none" strike="noStrike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  <a:hlinkClick r:id="rId3"/>
              </a:rPr>
              <a:t>SLID</a:t>
            </a:r>
            <a:r>
              <a:rPr lang="en-US" sz="3000" u="sng">
                <a:solidFill>
                  <a:schemeClr val="hlink"/>
                </a:solidFill>
                <a:latin typeface="Anton"/>
                <a:ea typeface="Anton"/>
                <a:cs typeface="Anton"/>
                <a:sym typeface="Anton"/>
                <a:hlinkClick r:id="rId4"/>
              </a:rPr>
              <a:t>O.COM</a:t>
            </a:r>
            <a:r>
              <a:rPr lang="en-US" sz="3000">
                <a:solidFill>
                  <a:srgbClr val="26241C"/>
                </a:solidFill>
                <a:latin typeface="Anton"/>
                <a:ea typeface="Anton"/>
                <a:cs typeface="Anton"/>
                <a:sym typeface="Anton"/>
              </a:rPr>
              <a:t> CODE #####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g3ebafd88fe8_0_649"/>
          <p:cNvSpPr/>
          <p:nvPr/>
        </p:nvSpPr>
        <p:spPr>
          <a:xfrm>
            <a:off x="640080" y="1371600"/>
            <a:ext cx="109116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450"/>
              <a:buFont typeface="Arial"/>
              <a:buNone/>
            </a:pPr>
            <a:r>
              <a:rPr b="0" i="0" lang="en-US" sz="14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Op de aanmeldlink vink je aan wat voor jóu geldt — meerdere keuzes mogelijk. Zo sturen we je gericht de juiste stukken en zien we wie zich rond welk argument kan bundelen. Ook niets a</a:t>
            </a:r>
            <a:r>
              <a:rPr lang="en-US" sz="1450">
                <a:solidFill>
                  <a:srgbClr val="26241C"/>
                </a:solidFill>
              </a:rPr>
              <a:t>angeven is uiteraard een optie.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3ebafd88fe8_0_649"/>
          <p:cNvSpPr/>
          <p:nvPr/>
        </p:nvSpPr>
        <p:spPr>
          <a:xfrm>
            <a:off x="640080" y="2148840"/>
            <a:ext cx="5074800" cy="3154800"/>
          </a:xfrm>
          <a:prstGeom prst="roundRect">
            <a:avLst>
              <a:gd fmla="val 144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ebafd88fe8_0_649"/>
          <p:cNvSpPr/>
          <p:nvPr/>
        </p:nvSpPr>
        <p:spPr>
          <a:xfrm>
            <a:off x="640080" y="2148840"/>
            <a:ext cx="5074800" cy="1098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3ebafd88fe8_0_649"/>
          <p:cNvSpPr/>
          <p:nvPr/>
        </p:nvSpPr>
        <p:spPr>
          <a:xfrm>
            <a:off x="960120" y="2423160"/>
            <a:ext cx="4434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IK WIL GRAAG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g3ebafd88fe8_0_649"/>
          <p:cNvSpPr/>
          <p:nvPr/>
        </p:nvSpPr>
        <p:spPr>
          <a:xfrm>
            <a:off x="960120" y="3017520"/>
            <a:ext cx="44349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Een template om zelf bezwaar te maken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Meedoen aan een collectief bezwaar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Voorbeeldbrief voor mijn rechtsbijstandverzekeraar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De link naar de map met alle correspondentie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Voorlopig alleen op de hoogte blijven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g3ebafd88fe8_0_649"/>
          <p:cNvSpPr/>
          <p:nvPr/>
        </p:nvSpPr>
        <p:spPr>
          <a:xfrm>
            <a:off x="6355080" y="2148840"/>
            <a:ext cx="5074800" cy="3154800"/>
          </a:xfrm>
          <a:prstGeom prst="roundRect">
            <a:avLst>
              <a:gd fmla="val 1449" name="adj"/>
            </a:avLst>
          </a:prstGeom>
          <a:solidFill>
            <a:srgbClr val="FFFFFF"/>
          </a:solidFill>
          <a:ln cap="flat" cmpd="sng" w="12700">
            <a:solidFill>
              <a:srgbClr val="E4D7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3ebafd88fe8_0_649"/>
          <p:cNvSpPr/>
          <p:nvPr/>
        </p:nvSpPr>
        <p:spPr>
          <a:xfrm>
            <a:off x="6355080" y="2148840"/>
            <a:ext cx="5074800" cy="1098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g3ebafd88fe8_0_649"/>
          <p:cNvSpPr/>
          <p:nvPr/>
        </p:nvSpPr>
        <p:spPr>
          <a:xfrm>
            <a:off x="6675120" y="2423160"/>
            <a:ext cx="44349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673F"/>
              </a:buClr>
              <a:buSzPts val="1500"/>
              <a:buFont typeface="Oswald"/>
              <a:buNone/>
            </a:pPr>
            <a:r>
              <a:rPr b="1" i="0" lang="en-US" sz="1500" u="none" cap="none" strike="noStrike">
                <a:solidFill>
                  <a:srgbClr val="6E673F"/>
                </a:solidFill>
                <a:latin typeface="Oswald"/>
                <a:ea typeface="Oswald"/>
                <a:cs typeface="Oswald"/>
                <a:sym typeface="Oswald"/>
              </a:rPr>
              <a:t>MIJN BEZWAAR GAAT VOORAL OVER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3ebafd88fe8_0_649"/>
          <p:cNvSpPr/>
          <p:nvPr/>
        </p:nvSpPr>
        <p:spPr>
          <a:xfrm>
            <a:off x="6675120" y="3017520"/>
            <a:ext cx="44349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Hoogte, massa &amp; ruimtelijke inpassing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Doelgroep / zorgzwaarte onduidelijk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Veiligheid &amp; leefklimaat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Verkeersveiligheid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Effect op woningwaarde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800"/>
              </a:spcBef>
              <a:spcAft>
                <a:spcPts val="0"/>
              </a:spcAft>
              <a:buClr>
                <a:srgbClr val="26241C"/>
              </a:buClr>
              <a:buSzPts val="1350"/>
              <a:buFont typeface="Arial"/>
              <a:buChar char="☐"/>
            </a:pPr>
            <a:r>
              <a:rPr b="0" i="0" lang="en-US" sz="1350" u="none" cap="none" strike="noStrike">
                <a:solidFill>
                  <a:srgbClr val="26241C"/>
                </a:solidFill>
                <a:latin typeface="Arial"/>
                <a:ea typeface="Arial"/>
                <a:cs typeface="Arial"/>
                <a:sym typeface="Arial"/>
              </a:rPr>
              <a:t>Proces &amp; communicatie / participatie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3ebafd88fe8_0_649"/>
          <p:cNvSpPr/>
          <p:nvPr/>
        </p:nvSpPr>
        <p:spPr>
          <a:xfrm>
            <a:off x="640080" y="5577840"/>
            <a:ext cx="10911600" cy="640200"/>
          </a:xfrm>
          <a:prstGeom prst="roundRect">
            <a:avLst>
              <a:gd fmla="val 5714" name="adj"/>
            </a:avLst>
          </a:prstGeom>
          <a:solidFill>
            <a:srgbClr val="ECE4D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3312A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ebafd88fe8_0_665"/>
          <p:cNvSpPr/>
          <p:nvPr/>
        </p:nvSpPr>
        <p:spPr>
          <a:xfrm>
            <a:off x="0" y="0"/>
            <a:ext cx="274200" cy="6858000"/>
          </a:xfrm>
          <a:prstGeom prst="rect">
            <a:avLst/>
          </a:prstGeom>
          <a:solidFill>
            <a:srgbClr val="8C83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3ebafd88fe8_0_665"/>
          <p:cNvSpPr/>
          <p:nvPr/>
        </p:nvSpPr>
        <p:spPr>
          <a:xfrm>
            <a:off x="640080" y="731520"/>
            <a:ext cx="8046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nton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HOE DAN OOK: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nton"/>
              <a:buNone/>
            </a:pPr>
            <a:r>
              <a:rPr b="0" i="0" lang="en-US" sz="28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VORM UW EIGEN MENING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ebafd88fe8_0_665"/>
          <p:cNvSpPr/>
          <p:nvPr/>
        </p:nvSpPr>
        <p:spPr>
          <a:xfrm>
            <a:off x="640080" y="2468880"/>
            <a:ext cx="79554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BD96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C9BD96"/>
                </a:solidFill>
                <a:latin typeface="Arial"/>
                <a:ea typeface="Arial"/>
                <a:cs typeface="Arial"/>
                <a:sym typeface="Arial"/>
              </a:rPr>
              <a:t>Eens met de plannen, of geen bezwaar?  </a:t>
            </a:r>
            <a:r>
              <a:rPr b="0" i="0" lang="en-US" sz="17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Dan hoeft u niets te doen.</a:t>
            </a:r>
            <a:br>
              <a:rPr b="0" i="0" lang="en-US" sz="17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7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700" u="none" cap="none" strike="noStrike">
                <a:solidFill>
                  <a:srgbClr val="E8D49E"/>
                </a:solidFill>
                <a:latin typeface="Arial"/>
                <a:ea typeface="Arial"/>
                <a:cs typeface="Arial"/>
                <a:sym typeface="Arial"/>
              </a:rPr>
              <a:t>Nie</a:t>
            </a:r>
            <a:r>
              <a:rPr b="1" lang="en-US" sz="1700">
                <a:solidFill>
                  <a:srgbClr val="E8D49E"/>
                </a:solidFill>
              </a:rPr>
              <a:t>t, </a:t>
            </a:r>
            <a:r>
              <a:rPr b="1" i="0" lang="en-US" sz="1700" u="none" cap="none" strike="noStrike">
                <a:solidFill>
                  <a:srgbClr val="E8D49E"/>
                </a:solidFill>
                <a:latin typeface="Arial"/>
                <a:ea typeface="Arial"/>
                <a:cs typeface="Arial"/>
                <a:sym typeface="Arial"/>
              </a:rPr>
              <a:t>deels niet of voorlop</a:t>
            </a:r>
            <a:r>
              <a:rPr b="1" lang="en-US" sz="1700">
                <a:solidFill>
                  <a:srgbClr val="E8D49E"/>
                </a:solidFill>
              </a:rPr>
              <a:t>ig niet </a:t>
            </a:r>
            <a:r>
              <a:rPr b="1" i="0" lang="en-US" sz="1700" u="none" cap="none" strike="noStrike">
                <a:solidFill>
                  <a:srgbClr val="E8D49E"/>
                </a:solidFill>
                <a:latin typeface="Arial"/>
                <a:ea typeface="Arial"/>
                <a:cs typeface="Arial"/>
                <a:sym typeface="Arial"/>
              </a:rPr>
              <a:t>eens, en wilt u iets ondernemen?  </a:t>
            </a:r>
            <a:r>
              <a:rPr b="0" i="0" lang="en-US" sz="17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Laat het ons weten — dan kijken wij hoe we krachten verder kunnen bundelen.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2" name="Google Shape;392;g3ebafd88fe8_0_665"/>
          <p:cNvCxnSpPr/>
          <p:nvPr/>
        </p:nvCxnSpPr>
        <p:spPr>
          <a:xfrm>
            <a:off x="640080" y="4617720"/>
            <a:ext cx="7315200" cy="0"/>
          </a:xfrm>
          <a:prstGeom prst="straightConnector1">
            <a:avLst/>
          </a:prstGeom>
          <a:noFill/>
          <a:ln cap="flat" cmpd="sng" w="12700">
            <a:solidFill>
              <a:srgbClr val="55524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3" name="Google Shape;393;g3ebafd88fe8_0_665"/>
          <p:cNvSpPr/>
          <p:nvPr/>
        </p:nvSpPr>
        <p:spPr>
          <a:xfrm>
            <a:off x="640080" y="4800600"/>
            <a:ext cx="731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swald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BLIJF OP DE HOOGTE &amp; DOE MEE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3ebafd88fe8_0_665"/>
          <p:cNvSpPr/>
          <p:nvPr/>
        </p:nvSpPr>
        <p:spPr>
          <a:xfrm>
            <a:off x="640080" y="5230368"/>
            <a:ext cx="731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7DEC9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E7DEC9"/>
                </a:solidFill>
                <a:latin typeface="Arial"/>
                <a:ea typeface="Arial"/>
                <a:cs typeface="Arial"/>
                <a:sym typeface="Arial"/>
              </a:rPr>
              <a:t>buurtcontactgroep@gmail.com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3ebafd88fe8_0_665"/>
          <p:cNvSpPr/>
          <p:nvPr/>
        </p:nvSpPr>
        <p:spPr>
          <a:xfrm>
            <a:off x="640080" y="5596128"/>
            <a:ext cx="731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8CDB6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D8CDB6"/>
                </a:solidFill>
                <a:latin typeface="Arial"/>
                <a:ea typeface="Arial"/>
                <a:cs typeface="Arial"/>
                <a:sym typeface="Arial"/>
              </a:rPr>
              <a:t>WhatsApp-groep + aanmeldlink: scan de QR hiernaast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3ebafd88fe8_0_665"/>
          <p:cNvSpPr/>
          <p:nvPr/>
        </p:nvSpPr>
        <p:spPr>
          <a:xfrm>
            <a:off x="640080" y="6217920"/>
            <a:ext cx="73152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9F86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A99F86"/>
                </a:solidFill>
                <a:latin typeface="Arial"/>
                <a:ea typeface="Arial"/>
                <a:cs typeface="Arial"/>
                <a:sym typeface="Arial"/>
              </a:rPr>
              <a:t>Buurtcontactgroep Velden — ’t Lager / Boerenbondterrein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g3ebafd88fe8_0_665"/>
          <p:cNvSpPr/>
          <p:nvPr/>
        </p:nvSpPr>
        <p:spPr>
          <a:xfrm>
            <a:off x="9098280" y="960120"/>
            <a:ext cx="2469000" cy="2926200"/>
          </a:xfrm>
          <a:prstGeom prst="roundRect">
            <a:avLst>
              <a:gd fmla="val 185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3ebafd88fe8_0_665"/>
          <p:cNvSpPr/>
          <p:nvPr/>
        </p:nvSpPr>
        <p:spPr>
          <a:xfrm>
            <a:off x="9098280" y="3154680"/>
            <a:ext cx="2469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26241C"/>
                </a:solidFill>
                <a:latin typeface="Oswald"/>
                <a:ea typeface="Oswald"/>
                <a:cs typeface="Oswald"/>
                <a:sym typeface="Oswald"/>
              </a:rPr>
              <a:t>SCAN VOOR DE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6241C"/>
              </a:buClr>
              <a:buSzPts val="1200"/>
              <a:buFont typeface="Oswald"/>
              <a:buNone/>
            </a:pPr>
            <a:r>
              <a:rPr b="1" i="0" lang="en-US" sz="1200" u="none" cap="none" strike="noStrike">
                <a:solidFill>
                  <a:srgbClr val="26241C"/>
                </a:solidFill>
                <a:latin typeface="Oswald"/>
                <a:ea typeface="Oswald"/>
                <a:cs typeface="Oswald"/>
                <a:sym typeface="Oswald"/>
              </a:rPr>
              <a:t>WHATSAPP-GROEP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9" name="Google Shape;399;g3ebafd88fe8_0_6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5152" y="1039550"/>
            <a:ext cx="2115125" cy="211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